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4"/>
  </p:notesMasterIdLst>
  <p:sldIdLst>
    <p:sldId id="275" r:id="rId2"/>
    <p:sldId id="399" r:id="rId3"/>
    <p:sldId id="401" r:id="rId4"/>
    <p:sldId id="473" r:id="rId5"/>
    <p:sldId id="403" r:id="rId6"/>
    <p:sldId id="402" r:id="rId7"/>
    <p:sldId id="404" r:id="rId8"/>
    <p:sldId id="277" r:id="rId9"/>
    <p:sldId id="406" r:id="rId10"/>
    <p:sldId id="407" r:id="rId11"/>
    <p:sldId id="405" r:id="rId12"/>
    <p:sldId id="408" r:id="rId13"/>
    <p:sldId id="409" r:id="rId14"/>
    <p:sldId id="462" r:id="rId15"/>
    <p:sldId id="324" r:id="rId16"/>
    <p:sldId id="325" r:id="rId17"/>
    <p:sldId id="410" r:id="rId18"/>
    <p:sldId id="411" r:id="rId19"/>
    <p:sldId id="327" r:id="rId20"/>
    <p:sldId id="326" r:id="rId21"/>
    <p:sldId id="412" r:id="rId22"/>
    <p:sldId id="328" r:id="rId23"/>
    <p:sldId id="413" r:id="rId24"/>
    <p:sldId id="415" r:id="rId25"/>
    <p:sldId id="294" r:id="rId26"/>
    <p:sldId id="416" r:id="rId27"/>
    <p:sldId id="417" r:id="rId28"/>
    <p:sldId id="346" r:id="rId29"/>
    <p:sldId id="418" r:id="rId30"/>
    <p:sldId id="419" r:id="rId31"/>
    <p:sldId id="425" r:id="rId32"/>
    <p:sldId id="423" r:id="rId33"/>
    <p:sldId id="422" r:id="rId34"/>
    <p:sldId id="421" r:id="rId35"/>
    <p:sldId id="420" r:id="rId36"/>
    <p:sldId id="424" r:id="rId37"/>
    <p:sldId id="330" r:id="rId38"/>
    <p:sldId id="429" r:id="rId39"/>
    <p:sldId id="428" r:id="rId40"/>
    <p:sldId id="427" r:id="rId41"/>
    <p:sldId id="463" r:id="rId42"/>
    <p:sldId id="433" r:id="rId43"/>
    <p:sldId id="434" r:id="rId44"/>
    <p:sldId id="321" r:id="rId45"/>
    <p:sldId id="432" r:id="rId46"/>
    <p:sldId id="431" r:id="rId47"/>
    <p:sldId id="430" r:id="rId48"/>
    <p:sldId id="435" r:id="rId49"/>
    <p:sldId id="438" r:id="rId50"/>
    <p:sldId id="437" r:id="rId51"/>
    <p:sldId id="436" r:id="rId52"/>
    <p:sldId id="344" r:id="rId53"/>
    <p:sldId id="343" r:id="rId54"/>
    <p:sldId id="440" r:id="rId55"/>
    <p:sldId id="439" r:id="rId56"/>
    <p:sldId id="331" r:id="rId57"/>
    <p:sldId id="426" r:id="rId58"/>
    <p:sldId id="306" r:id="rId59"/>
    <p:sldId id="307" r:id="rId60"/>
    <p:sldId id="308" r:id="rId61"/>
    <p:sldId id="309" r:id="rId62"/>
    <p:sldId id="305" r:id="rId63"/>
    <p:sldId id="314" r:id="rId64"/>
    <p:sldId id="442" r:id="rId65"/>
    <p:sldId id="441" r:id="rId66"/>
    <p:sldId id="315" r:id="rId67"/>
    <p:sldId id="304" r:id="rId68"/>
    <p:sldId id="345" r:id="rId69"/>
    <p:sldId id="337" r:id="rId70"/>
    <p:sldId id="303" r:id="rId71"/>
    <p:sldId id="443" r:id="rId72"/>
    <p:sldId id="300" r:id="rId73"/>
    <p:sldId id="444" r:id="rId74"/>
    <p:sldId id="311" r:id="rId75"/>
    <p:sldId id="332" r:id="rId76"/>
    <p:sldId id="333" r:id="rId77"/>
    <p:sldId id="474" r:id="rId78"/>
    <p:sldId id="338" r:id="rId79"/>
    <p:sldId id="461" r:id="rId80"/>
    <p:sldId id="301" r:id="rId81"/>
    <p:sldId id="334" r:id="rId82"/>
    <p:sldId id="446" r:id="rId83"/>
    <p:sldId id="447" r:id="rId84"/>
    <p:sldId id="464" r:id="rId85"/>
    <p:sldId id="336" r:id="rId86"/>
    <p:sldId id="312" r:id="rId87"/>
    <p:sldId id="316" r:id="rId88"/>
    <p:sldId id="313" r:id="rId89"/>
    <p:sldId id="347" r:id="rId90"/>
    <p:sldId id="448" r:id="rId91"/>
    <p:sldId id="350" r:id="rId92"/>
    <p:sldId id="450" r:id="rId93"/>
    <p:sldId id="449" r:id="rId94"/>
    <p:sldId id="465" r:id="rId95"/>
    <p:sldId id="342" r:id="rId96"/>
    <p:sldId id="452" r:id="rId97"/>
    <p:sldId id="472" r:id="rId98"/>
    <p:sldId id="471" r:id="rId99"/>
    <p:sldId id="470" r:id="rId100"/>
    <p:sldId id="469" r:id="rId101"/>
    <p:sldId id="468" r:id="rId102"/>
    <p:sldId id="467" r:id="rId103"/>
    <p:sldId id="348" r:id="rId104"/>
    <p:sldId id="354" r:id="rId105"/>
    <p:sldId id="397" r:id="rId106"/>
    <p:sldId id="355" r:id="rId107"/>
    <p:sldId id="356" r:id="rId108"/>
    <p:sldId id="357" r:id="rId109"/>
    <p:sldId id="358" r:id="rId110"/>
    <p:sldId id="359" r:id="rId111"/>
    <p:sldId id="360" r:id="rId112"/>
    <p:sldId id="475" r:id="rId113"/>
    <p:sldId id="361" r:id="rId114"/>
    <p:sldId id="362" r:id="rId115"/>
    <p:sldId id="363" r:id="rId116"/>
    <p:sldId id="364" r:id="rId117"/>
    <p:sldId id="476" r:id="rId118"/>
    <p:sldId id="365" r:id="rId119"/>
    <p:sldId id="366" r:id="rId120"/>
    <p:sldId id="480" r:id="rId121"/>
    <p:sldId id="479" r:id="rId122"/>
    <p:sldId id="478" r:id="rId123"/>
    <p:sldId id="477" r:id="rId124"/>
    <p:sldId id="368" r:id="rId125"/>
    <p:sldId id="369" r:id="rId126"/>
    <p:sldId id="367" r:id="rId127"/>
    <p:sldId id="372" r:id="rId128"/>
    <p:sldId id="373" r:id="rId129"/>
    <p:sldId id="374" r:id="rId130"/>
    <p:sldId id="375" r:id="rId131"/>
    <p:sldId id="376" r:id="rId132"/>
    <p:sldId id="377" r:id="rId133"/>
    <p:sldId id="378" r:id="rId134"/>
    <p:sldId id="379" r:id="rId135"/>
    <p:sldId id="380" r:id="rId136"/>
    <p:sldId id="381" r:id="rId137"/>
    <p:sldId id="383" r:id="rId138"/>
    <p:sldId id="384" r:id="rId139"/>
    <p:sldId id="385" r:id="rId140"/>
    <p:sldId id="386" r:id="rId141"/>
    <p:sldId id="482" r:id="rId142"/>
    <p:sldId id="483" r:id="rId143"/>
    <p:sldId id="484" r:id="rId144"/>
    <p:sldId id="391" r:id="rId145"/>
    <p:sldId id="392" r:id="rId146"/>
    <p:sldId id="393" r:id="rId147"/>
    <p:sldId id="395" r:id="rId148"/>
    <p:sldId id="485" r:id="rId149"/>
    <p:sldId id="396" r:id="rId150"/>
    <p:sldId id="458" r:id="rId151"/>
    <p:sldId id="459" r:id="rId152"/>
    <p:sldId id="460" r:id="rId1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ECFF"/>
    <a:srgbClr val="000099"/>
    <a:srgbClr val="003300"/>
    <a:srgbClr val="CCFFCC"/>
    <a:srgbClr val="800000"/>
    <a:srgbClr val="660033"/>
    <a:srgbClr val="FF9999"/>
    <a:srgbClr val="99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81" d="100"/>
          <a:sy n="81" d="100"/>
        </p:scale>
        <p:origin x="150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EB59D-31F5-4127-A6BE-1E3359B777B9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053C5-3C2C-46FC-BB82-9182733B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4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053C5-3C2C-46FC-BB82-9182733BEF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74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053C5-3C2C-46FC-BB82-9182733BEF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74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053C5-3C2C-46FC-BB82-9182733BEF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74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053C5-3C2C-46FC-BB82-9182733BEF69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7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4CBA9F-94AD-4885-8A62-4528CE6C8FF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537D61-8AC4-4491-9F25-9A4DE349233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685800"/>
            <a:ext cx="8229600" cy="25146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Population</a:t>
            </a:r>
            <a:b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 geographic “BIG IDEA”</a:t>
            </a:r>
            <a:b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with many consequences IN</a:t>
            </a:r>
            <a:b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china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733800"/>
            <a:ext cx="7467600" cy="2514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dirty="0"/>
              <a:t>Population density helps us understand</a:t>
            </a:r>
            <a:br>
              <a:rPr lang="en-US" sz="2400" dirty="0"/>
            </a:br>
            <a:r>
              <a:rPr lang="en-US" sz="2400" dirty="0"/>
              <a:t>many other geographic features in China,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dirty="0"/>
              <a:t>including patterns of crop production,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dirty="0"/>
              <a:t>dynasties, inventions, large building projects, 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dirty="0"/>
              <a:t>highways, factories, trade, pollution, </a:t>
            </a:r>
          </a:p>
          <a:p>
            <a:pPr>
              <a:lnSpc>
                <a:spcPts val="2700"/>
              </a:lnSpc>
              <a:spcBef>
                <a:spcPts val="0"/>
              </a:spcBef>
            </a:pPr>
            <a:r>
              <a:rPr lang="en-US" sz="2400" dirty="0"/>
              <a:t>disease, and human rights.</a:t>
            </a:r>
          </a:p>
          <a:p>
            <a:r>
              <a:rPr lang="en-US" sz="2400" dirty="0"/>
              <a:t>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359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943600" y="3429000"/>
            <a:ext cx="2860449" cy="2819400"/>
          </a:xfrm>
          <a:prstGeom prst="roundRect">
            <a:avLst>
              <a:gd name="adj" fmla="val 1084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Both countries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cover roughly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same latitude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general position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the east coast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their continents. </a:t>
            </a:r>
          </a:p>
        </p:txBody>
      </p:sp>
    </p:spTree>
    <p:extLst>
      <p:ext uri="{BB962C8B-B14F-4D97-AF65-F5344CB8AC3E}">
        <p14:creationId xmlns:p14="http://schemas.microsoft.com/office/powerpoint/2010/main" val="269654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China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population density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Population density has an influence on: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6800" y="3579471"/>
            <a:ext cx="6629400" cy="665957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Construction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large populations are able to provide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plenty of workers for large building projects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66800" y="2029574"/>
            <a:ext cx="711843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Military strength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dense populations are harder to attack,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because they can mobilize more defenders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66800" y="4363748"/>
            <a:ext cx="6508830" cy="613129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Resource use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more people need more resources 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to maintain the same living standard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66800" y="2806500"/>
            <a:ext cx="670560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Inventions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large populations are more likely to have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many thinkers, artists, inventors, etc.</a:t>
            </a:r>
          </a:p>
        </p:txBody>
      </p:sp>
    </p:spTree>
    <p:extLst>
      <p:ext uri="{BB962C8B-B14F-4D97-AF65-F5344CB8AC3E}">
        <p14:creationId xmlns:p14="http://schemas.microsoft.com/office/powerpoint/2010/main" val="33664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China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population density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Population density has an influence on: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6800" y="3579471"/>
            <a:ext cx="6629400" cy="665957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Construction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large populations are able to provide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plenty of workers for large building projects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6800" y="5098645"/>
            <a:ext cx="6629400" cy="613129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Disease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diseases can spread quickly through areas  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that have high population density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66800" y="2029574"/>
            <a:ext cx="711843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Military strength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dense populations are harder to attack,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because they can mobilize more defenders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66800" y="4363748"/>
            <a:ext cx="6508830" cy="613129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Resource use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more people need more resources 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to maintain the same living standard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66800" y="2806500"/>
            <a:ext cx="670560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Inventions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large populations are more likely to have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many thinkers, artists, inventors, etc.</a:t>
            </a:r>
          </a:p>
        </p:txBody>
      </p:sp>
    </p:spTree>
    <p:extLst>
      <p:ext uri="{BB962C8B-B14F-4D97-AF65-F5344CB8AC3E}">
        <p14:creationId xmlns:p14="http://schemas.microsoft.com/office/powerpoint/2010/main" val="291752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China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population density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Population density has an influence on: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6800" y="3579471"/>
            <a:ext cx="6629400" cy="665957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Construction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large populations are able to provide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plenty of workers for large building projects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6800" y="5833543"/>
            <a:ext cx="7118430" cy="623840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Personal freedom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dense populations allow individuals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less freedom to act without affecting others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66800" y="5098645"/>
            <a:ext cx="6629400" cy="613129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Disease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diseases can spread quickly through areas  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that have high population density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66800" y="2029574"/>
            <a:ext cx="711843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Military strength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dense populations are harder to attack,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because they can mobilize more defenders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66800" y="4363748"/>
            <a:ext cx="6508830" cy="613129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Resource use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more people need more resources 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to maintain the same living standard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66800" y="2806500"/>
            <a:ext cx="670560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Inventions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large populations are more likely to have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many thinkers, artists, inventors, etc.</a:t>
            </a:r>
          </a:p>
        </p:txBody>
      </p:sp>
    </p:spTree>
    <p:extLst>
      <p:ext uri="{BB962C8B-B14F-4D97-AF65-F5344CB8AC3E}">
        <p14:creationId xmlns:p14="http://schemas.microsoft.com/office/powerpoint/2010/main" val="385261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71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9600" y="2438400"/>
            <a:ext cx="5638800" cy="1524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Questions</a:t>
            </a:r>
            <a:br>
              <a:rPr lang="en-US" sz="4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202075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19200" y="152400"/>
            <a:ext cx="6172200" cy="1143000"/>
          </a:xfrm>
          <a:prstGeom prst="roundRect">
            <a:avLst>
              <a:gd name="adj" fmla="val 1359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is China a good choice as a “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GeoLab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study consequences of population density?</a:t>
            </a:r>
          </a:p>
        </p:txBody>
      </p:sp>
    </p:spTree>
    <p:extLst>
      <p:ext uri="{BB962C8B-B14F-4D97-AF65-F5344CB8AC3E}">
        <p14:creationId xmlns:p14="http://schemas.microsoft.com/office/powerpoint/2010/main" val="577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528560" cy="4648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133600" y="152400"/>
            <a:ext cx="5478780" cy="1371600"/>
          </a:xfrm>
          <a:prstGeom prst="roundRect">
            <a:avLst>
              <a:gd name="adj" fmla="val 1359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happened near the end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nearly every major dynasty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long history of China?</a:t>
            </a:r>
          </a:p>
        </p:txBody>
      </p:sp>
    </p:spTree>
    <p:extLst>
      <p:ext uri="{BB962C8B-B14F-4D97-AF65-F5344CB8AC3E}">
        <p14:creationId xmlns:p14="http://schemas.microsoft.com/office/powerpoint/2010/main" val="227152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84514" y="76200"/>
            <a:ext cx="6324600" cy="1066800"/>
          </a:xfrm>
          <a:prstGeom prst="roundRect">
            <a:avLst>
              <a:gd name="adj" fmla="val 1359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does China compare to the United States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area and in population?</a:t>
            </a:r>
          </a:p>
        </p:txBody>
      </p:sp>
    </p:spTree>
    <p:extLst>
      <p:ext uri="{BB962C8B-B14F-4D97-AF65-F5344CB8AC3E}">
        <p14:creationId xmlns:p14="http://schemas.microsoft.com/office/powerpoint/2010/main" val="236057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724400" y="5029200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65691" y="4495800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2998861" y="2532961"/>
            <a:ext cx="1856574" cy="547917"/>
          </a:xfrm>
          <a:prstGeom prst="wedgeRoundRectCallout">
            <a:avLst>
              <a:gd name="adj1" fmla="val 44529"/>
              <a:gd name="adj2" fmla="val 37805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191000" y="2337238"/>
            <a:ext cx="1856574" cy="547917"/>
          </a:xfrm>
          <a:prstGeom prst="wedgeRoundRectCallout">
            <a:avLst>
              <a:gd name="adj1" fmla="val 21880"/>
              <a:gd name="adj2" fmla="val 32430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90800" y="1395321"/>
            <a:ext cx="3834773" cy="1883833"/>
          </a:xfrm>
          <a:prstGeom prst="roundRect">
            <a:avLst>
              <a:gd name="adj" fmla="val 1359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are</a:t>
            </a:r>
          </a:p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Hong Kong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Miami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similar in location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and in climate?</a:t>
            </a:r>
          </a:p>
        </p:txBody>
      </p:sp>
    </p:spTree>
    <p:extLst>
      <p:ext uri="{BB962C8B-B14F-4D97-AF65-F5344CB8AC3E}">
        <p14:creationId xmlns:p14="http://schemas.microsoft.com/office/powerpoint/2010/main" val="40823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382783" y="3683949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03621" y="3612379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6324600" y="3390900"/>
            <a:ext cx="2438400" cy="2095500"/>
          </a:xfrm>
          <a:prstGeom prst="wedgeRoundRectCallout">
            <a:avLst>
              <a:gd name="adj1" fmla="val -72283"/>
              <a:gd name="adj2" fmla="val -2684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are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Shanghai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</a:t>
            </a:r>
          </a:p>
          <a:p>
            <a:pPr algn="ctr"/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Savannah, GA,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similar in location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in climate?</a:t>
            </a:r>
          </a:p>
        </p:txBody>
      </p:sp>
    </p:spTree>
    <p:extLst>
      <p:ext uri="{BB962C8B-B14F-4D97-AF65-F5344CB8AC3E}">
        <p14:creationId xmlns:p14="http://schemas.microsoft.com/office/powerpoint/2010/main" val="287399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943600" y="3429000"/>
            <a:ext cx="2860449" cy="2819400"/>
          </a:xfrm>
          <a:prstGeom prst="roundRect">
            <a:avLst>
              <a:gd name="adj" fmla="val 1123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Both countries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cover roughly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same latitude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general position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the east coast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their continents.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28659" y="3684813"/>
            <a:ext cx="2438400" cy="2411187"/>
          </a:xfrm>
          <a:prstGeom prst="roundRect">
            <a:avLst>
              <a:gd name="adj" fmla="val 11234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a result,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many places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China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similar to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places in the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United States.</a:t>
            </a:r>
          </a:p>
        </p:txBody>
      </p:sp>
    </p:spTree>
    <p:extLst>
      <p:ext uri="{BB962C8B-B14F-4D97-AF65-F5344CB8AC3E}">
        <p14:creationId xmlns:p14="http://schemas.microsoft.com/office/powerpoint/2010/main" val="415134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800600" y="2590800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82783" y="2590800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6596744" y="685800"/>
            <a:ext cx="2438400" cy="2362200"/>
          </a:xfrm>
          <a:prstGeom prst="wedgeRoundRectCallout">
            <a:avLst>
              <a:gd name="adj1" fmla="val -80319"/>
              <a:gd name="adj2" fmla="val 3354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are the capital cities,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Beijing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Washington,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similar in location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in climate?</a:t>
            </a:r>
          </a:p>
        </p:txBody>
      </p:sp>
    </p:spTree>
    <p:extLst>
      <p:ext uri="{BB962C8B-B14F-4D97-AF65-F5344CB8AC3E}">
        <p14:creationId xmlns:p14="http://schemas.microsoft.com/office/powerpoint/2010/main" val="12958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382783" y="2229740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20713" y="2362200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6574564" y="1162940"/>
            <a:ext cx="2438400" cy="2037460"/>
          </a:xfrm>
          <a:prstGeom prst="wedgeRoundRectCallout">
            <a:avLst>
              <a:gd name="adj1" fmla="val -82997"/>
              <a:gd name="adj2" fmla="val 798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are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Shenyang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Pittsburgh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similar in location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in climate?</a:t>
            </a:r>
          </a:p>
        </p:txBody>
      </p:sp>
    </p:spTree>
    <p:extLst>
      <p:ext uri="{BB962C8B-B14F-4D97-AF65-F5344CB8AC3E}">
        <p14:creationId xmlns:p14="http://schemas.microsoft.com/office/powerpoint/2010/main" val="386084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382783" y="2229740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20713" y="2362200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574564" y="1162940"/>
            <a:ext cx="2438400" cy="2037460"/>
          </a:xfrm>
          <a:prstGeom prst="wedgeRoundRectCallout">
            <a:avLst>
              <a:gd name="adj1" fmla="val -82997"/>
              <a:gd name="adj2" fmla="val 798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are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Shenyang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Pittsburgh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similar in location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in climate?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34200" y="3048000"/>
            <a:ext cx="1853573" cy="2186079"/>
          </a:xfrm>
          <a:prstGeom prst="roundRect">
            <a:avLst>
              <a:gd name="adj" fmla="val 1359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In what 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other ways 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these 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two cities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similar?</a:t>
            </a:r>
          </a:p>
        </p:txBody>
      </p:sp>
    </p:spTree>
    <p:extLst>
      <p:ext uri="{BB962C8B-B14F-4D97-AF65-F5344CB8AC3E}">
        <p14:creationId xmlns:p14="http://schemas.microsoft.com/office/powerpoint/2010/main" val="360222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95400" y="2327661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33330" y="2667000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3581400" y="5612611"/>
            <a:ext cx="1856574" cy="547917"/>
          </a:xfrm>
          <a:prstGeom prst="wedgeRoundRectCallout">
            <a:avLst>
              <a:gd name="adj1" fmla="val -161924"/>
              <a:gd name="adj2" fmla="val -61173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747545" y="5486400"/>
            <a:ext cx="1856574" cy="547917"/>
          </a:xfrm>
          <a:prstGeom prst="wedgeRoundRectCallout">
            <a:avLst>
              <a:gd name="adj1" fmla="val -238334"/>
              <a:gd name="adj2" fmla="val -5399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05000" y="4964911"/>
            <a:ext cx="6577973" cy="1295400"/>
          </a:xfrm>
          <a:prstGeom prst="roundRect">
            <a:avLst>
              <a:gd name="adj" fmla="val 1359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are the cities of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Kashgar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Reno, Nevada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similar in location and in climate?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are they different?</a:t>
            </a:r>
          </a:p>
        </p:txBody>
      </p:sp>
    </p:spTree>
    <p:extLst>
      <p:ext uri="{BB962C8B-B14F-4D97-AF65-F5344CB8AC3E}">
        <p14:creationId xmlns:p14="http://schemas.microsoft.com/office/powerpoint/2010/main" val="200022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971800" y="2133600"/>
            <a:ext cx="4495799" cy="2209800"/>
          </a:xfrm>
          <a:prstGeom prst="wedgeRoundRectCallout">
            <a:avLst>
              <a:gd name="adj1" fmla="val -94392"/>
              <a:gd name="adj2" fmla="val -1660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doesn’t China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any places that are 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like California, Oregon,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Washington, or Alaska?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67400" y="3048000"/>
            <a:ext cx="3124200" cy="2186079"/>
          </a:xfrm>
          <a:prstGeom prst="roundRect">
            <a:avLst>
              <a:gd name="adj" fmla="val 1359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What other 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natural features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very important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United States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 absent in China?</a:t>
            </a:r>
          </a:p>
        </p:txBody>
      </p:sp>
    </p:spTree>
    <p:extLst>
      <p:ext uri="{BB962C8B-B14F-4D97-AF65-F5344CB8AC3E}">
        <p14:creationId xmlns:p14="http://schemas.microsoft.com/office/powerpoint/2010/main" val="368600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85097" y="1943100"/>
            <a:ext cx="105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Mongolia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68269" y="1566446"/>
            <a:ext cx="1180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Manchuria</a:t>
            </a:r>
          </a:p>
        </p:txBody>
      </p:sp>
      <p:sp>
        <p:nvSpPr>
          <p:cNvPr id="2" name="Oval 1"/>
          <p:cNvSpPr/>
          <p:nvPr/>
        </p:nvSpPr>
        <p:spPr>
          <a:xfrm>
            <a:off x="3312706" y="1066800"/>
            <a:ext cx="2286000" cy="1752600"/>
          </a:xfrm>
          <a:prstGeom prst="ellipse">
            <a:avLst/>
          </a:prstGeom>
          <a:solidFill>
            <a:srgbClr val="0070C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43399" y="2987153"/>
            <a:ext cx="4416787" cy="2186079"/>
          </a:xfrm>
          <a:prstGeom prst="roundRect">
            <a:avLst>
              <a:gd name="adj" fmla="val 1359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How are China’s “northlands”</a:t>
            </a:r>
          </a:p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(Mongolia and Manchuria)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different from places like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Minnesota, Wisconsin, 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Michigan, or Maine?</a:t>
            </a:r>
          </a:p>
        </p:txBody>
      </p:sp>
    </p:spTree>
    <p:extLst>
      <p:ext uri="{BB962C8B-B14F-4D97-AF65-F5344CB8AC3E}">
        <p14:creationId xmlns:p14="http://schemas.microsoft.com/office/powerpoint/2010/main" val="198081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85097" y="1943100"/>
            <a:ext cx="105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Mongolia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68269" y="1566446"/>
            <a:ext cx="1180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Manchuria</a:t>
            </a:r>
          </a:p>
        </p:txBody>
      </p:sp>
      <p:sp>
        <p:nvSpPr>
          <p:cNvPr id="2" name="Oval 1"/>
          <p:cNvSpPr/>
          <p:nvPr/>
        </p:nvSpPr>
        <p:spPr>
          <a:xfrm>
            <a:off x="3312706" y="1066800"/>
            <a:ext cx="2286000" cy="1752600"/>
          </a:xfrm>
          <a:prstGeom prst="ellipse">
            <a:avLst/>
          </a:prstGeom>
          <a:solidFill>
            <a:srgbClr val="0070C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43399" y="2987153"/>
            <a:ext cx="4416787" cy="2186079"/>
          </a:xfrm>
          <a:prstGeom prst="roundRect">
            <a:avLst>
              <a:gd name="adj" fmla="val 13598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How are China’s “northlands”</a:t>
            </a:r>
          </a:p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(Mongolia and Manchuria)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different from places like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Minnesota, Wisconsin, 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Michigan, or Maine?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03362" y="4953000"/>
            <a:ext cx="3969038" cy="1093040"/>
          </a:xfrm>
          <a:prstGeom prst="roundRect">
            <a:avLst>
              <a:gd name="adj" fmla="val 13598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Why was this fact important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the history of China?</a:t>
            </a:r>
          </a:p>
        </p:txBody>
      </p:sp>
    </p:spTree>
    <p:extLst>
      <p:ext uri="{BB962C8B-B14F-4D97-AF65-F5344CB8AC3E}">
        <p14:creationId xmlns:p14="http://schemas.microsoft.com/office/powerpoint/2010/main" val="246461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312706" y="1066800"/>
            <a:ext cx="2286000" cy="1752600"/>
          </a:xfrm>
          <a:prstGeom prst="ellipse">
            <a:avLst/>
          </a:prstGeom>
          <a:solidFill>
            <a:srgbClr val="0070C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2667000"/>
            <a:ext cx="3160305" cy="2362200"/>
          </a:xfrm>
          <a:prstGeom prst="roundRect">
            <a:avLst>
              <a:gd name="adj" fmla="val 13598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 Partly because China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has no Great Lakes,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what important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farming region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has no equivalent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in China?</a:t>
            </a:r>
          </a:p>
        </p:txBody>
      </p:sp>
    </p:spTree>
    <p:extLst>
      <p:ext uri="{BB962C8B-B14F-4D97-AF65-F5344CB8AC3E}">
        <p14:creationId xmlns:p14="http://schemas.microsoft.com/office/powerpoint/2010/main" val="416064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65528" y="152400"/>
            <a:ext cx="6248400" cy="735814"/>
          </a:xfrm>
          <a:prstGeom prst="roundRect">
            <a:avLst>
              <a:gd name="adj" fmla="val 13598"/>
            </a:avLst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What China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does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have is four giant river systems.</a:t>
            </a:r>
          </a:p>
        </p:txBody>
      </p:sp>
    </p:spTree>
    <p:extLst>
      <p:ext uri="{BB962C8B-B14F-4D97-AF65-F5344CB8AC3E}">
        <p14:creationId xmlns:p14="http://schemas.microsoft.com/office/powerpoint/2010/main" val="336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724400" y="4876800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65691" y="4343400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2998861" y="2380561"/>
            <a:ext cx="1856574" cy="547917"/>
          </a:xfrm>
          <a:prstGeom prst="wedgeRoundRectCallout">
            <a:avLst>
              <a:gd name="adj1" fmla="val 44529"/>
              <a:gd name="adj2" fmla="val 37805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855435" y="2184838"/>
            <a:ext cx="1856574" cy="547917"/>
          </a:xfrm>
          <a:prstGeom prst="wedgeRoundRectCallout">
            <a:avLst>
              <a:gd name="adj1" fmla="val -18626"/>
              <a:gd name="adj2" fmla="val 3133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90800" y="531363"/>
            <a:ext cx="4876800" cy="2397115"/>
          </a:xfrm>
          <a:prstGeom prst="roundRect">
            <a:avLst>
              <a:gd name="adj" fmla="val 1123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For example,</a:t>
            </a:r>
          </a:p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Hong Kong 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 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Miami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are both </a:t>
            </a:r>
          </a:p>
          <a:p>
            <a:endParaRPr lang="en-US" sz="8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        - on the east coast, </a:t>
            </a:r>
          </a:p>
          <a:p>
            <a:endParaRPr lang="en-US" sz="8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        - near the same latitude, </a:t>
            </a:r>
          </a:p>
          <a:p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                and </a:t>
            </a:r>
          </a:p>
          <a:p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        - close to warm ocean.</a:t>
            </a:r>
          </a:p>
        </p:txBody>
      </p:sp>
    </p:spTree>
    <p:extLst>
      <p:ext uri="{BB962C8B-B14F-4D97-AF65-F5344CB8AC3E}">
        <p14:creationId xmlns:p14="http://schemas.microsoft.com/office/powerpoint/2010/main" val="238445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783366" y="1143000"/>
            <a:ext cx="1676400" cy="940586"/>
          </a:xfrm>
          <a:prstGeom prst="wedgeRoundRectCallout">
            <a:avLst>
              <a:gd name="adj1" fmla="val -69324"/>
              <a:gd name="adj2" fmla="val -40990"/>
              <a:gd name="adj3" fmla="val 16667"/>
            </a:avLst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river is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the border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with Russia?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65528" y="152400"/>
            <a:ext cx="6248400" cy="735814"/>
          </a:xfrm>
          <a:prstGeom prst="roundRect">
            <a:avLst>
              <a:gd name="adj" fmla="val 13598"/>
            </a:avLst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What China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does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have is four giant river systems.</a:t>
            </a:r>
          </a:p>
        </p:txBody>
      </p:sp>
    </p:spTree>
    <p:extLst>
      <p:ext uri="{BB962C8B-B14F-4D97-AF65-F5344CB8AC3E}">
        <p14:creationId xmlns:p14="http://schemas.microsoft.com/office/powerpoint/2010/main" val="72185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783366" y="1143000"/>
            <a:ext cx="1676400" cy="940586"/>
          </a:xfrm>
          <a:prstGeom prst="wedgeRoundRectCallout">
            <a:avLst>
              <a:gd name="adj1" fmla="val -69324"/>
              <a:gd name="adj2" fmla="val -40990"/>
              <a:gd name="adj3" fmla="val 16667"/>
            </a:avLst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river is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the border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with Russia?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400800" y="2438400"/>
            <a:ext cx="2514600" cy="1219200"/>
          </a:xfrm>
          <a:prstGeom prst="wedgeRoundRectCallout">
            <a:avLst>
              <a:gd name="adj1" fmla="val -103831"/>
              <a:gd name="adj2" fmla="val 9198"/>
              <a:gd name="adj3" fmla="val 16667"/>
            </a:avLst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does the Chinese word “He” mean?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65528" y="152400"/>
            <a:ext cx="6248400" cy="735814"/>
          </a:xfrm>
          <a:prstGeom prst="roundRect">
            <a:avLst>
              <a:gd name="adj" fmla="val 13598"/>
            </a:avLst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What China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does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have is four giant river systems.</a:t>
            </a:r>
          </a:p>
        </p:txBody>
      </p:sp>
    </p:spTree>
    <p:extLst>
      <p:ext uri="{BB962C8B-B14F-4D97-AF65-F5344CB8AC3E}">
        <p14:creationId xmlns:p14="http://schemas.microsoft.com/office/powerpoint/2010/main" val="79344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783366" y="1143000"/>
            <a:ext cx="1676400" cy="940586"/>
          </a:xfrm>
          <a:prstGeom prst="wedgeRoundRectCallout">
            <a:avLst>
              <a:gd name="adj1" fmla="val -69324"/>
              <a:gd name="adj2" fmla="val -40990"/>
              <a:gd name="adj3" fmla="val 16667"/>
            </a:avLst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river is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the border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with Russia?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400800" y="2438400"/>
            <a:ext cx="2514600" cy="1219200"/>
          </a:xfrm>
          <a:prstGeom prst="wedgeRoundRectCallout">
            <a:avLst>
              <a:gd name="adj1" fmla="val -103831"/>
              <a:gd name="adj2" fmla="val 9198"/>
              <a:gd name="adj3" fmla="val 16667"/>
            </a:avLst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does the Chinese word “He” mean?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248400" y="3962400"/>
            <a:ext cx="2746333" cy="1219200"/>
          </a:xfrm>
          <a:prstGeom prst="wedgeRoundRectCallout">
            <a:avLst>
              <a:gd name="adj1" fmla="val -91230"/>
              <a:gd name="adj2" fmla="val -44273"/>
              <a:gd name="adj3" fmla="val 16667"/>
            </a:avLst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does the word “Jiang” mean?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65528" y="152400"/>
            <a:ext cx="6248400" cy="735814"/>
          </a:xfrm>
          <a:prstGeom prst="roundRect">
            <a:avLst>
              <a:gd name="adj" fmla="val 13598"/>
            </a:avLst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What China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does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have is four giant river systems.</a:t>
            </a:r>
          </a:p>
        </p:txBody>
      </p:sp>
    </p:spTree>
    <p:extLst>
      <p:ext uri="{BB962C8B-B14F-4D97-AF65-F5344CB8AC3E}">
        <p14:creationId xmlns:p14="http://schemas.microsoft.com/office/powerpoint/2010/main" val="365069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783366" y="1143000"/>
            <a:ext cx="1676400" cy="940586"/>
          </a:xfrm>
          <a:prstGeom prst="wedgeRoundRectCallout">
            <a:avLst>
              <a:gd name="adj1" fmla="val -69324"/>
              <a:gd name="adj2" fmla="val -40990"/>
              <a:gd name="adj3" fmla="val 16667"/>
            </a:avLst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river is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the border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with Russia?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400800" y="2438400"/>
            <a:ext cx="2514600" cy="1219200"/>
          </a:xfrm>
          <a:prstGeom prst="wedgeRoundRectCallout">
            <a:avLst>
              <a:gd name="adj1" fmla="val -103831"/>
              <a:gd name="adj2" fmla="val 9198"/>
              <a:gd name="adj3" fmla="val 16667"/>
            </a:avLst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does the Chinese word “He” mean?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248400" y="3962400"/>
            <a:ext cx="2746333" cy="1219200"/>
          </a:xfrm>
          <a:prstGeom prst="wedgeRoundRectCallout">
            <a:avLst>
              <a:gd name="adj1" fmla="val -91230"/>
              <a:gd name="adj2" fmla="val -44273"/>
              <a:gd name="adj3" fmla="val 16667"/>
            </a:avLst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does the word “Jiang” mean?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067514" y="5410200"/>
            <a:ext cx="2514600" cy="1219200"/>
          </a:xfrm>
          <a:prstGeom prst="wedgeRoundRectCallout">
            <a:avLst>
              <a:gd name="adj1" fmla="val -96969"/>
              <a:gd name="adj2" fmla="val -68105"/>
              <a:gd name="adj3" fmla="val 16667"/>
            </a:avLst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English name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the Zhu Jiang?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65528" y="152400"/>
            <a:ext cx="6248400" cy="735814"/>
          </a:xfrm>
          <a:prstGeom prst="roundRect">
            <a:avLst>
              <a:gd name="adj" fmla="val 13598"/>
            </a:avLst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What China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does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have is four giant river systems.</a:t>
            </a:r>
          </a:p>
        </p:txBody>
      </p:sp>
    </p:spTree>
    <p:extLst>
      <p:ext uri="{BB962C8B-B14F-4D97-AF65-F5344CB8AC3E}">
        <p14:creationId xmlns:p14="http://schemas.microsoft.com/office/powerpoint/2010/main" val="261539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52216" y="3725254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75816" y="4123346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07308" y="5033116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724400" y="2556616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12934" y="3702856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07308" y="4904217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94537" y="152400"/>
            <a:ext cx="4191000" cy="1166939"/>
          </a:xfrm>
          <a:prstGeom prst="roundRect">
            <a:avLst>
              <a:gd name="adj" fmla="val 1359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What six cities are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urban cores of areas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especially large population?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204855" y="2026189"/>
            <a:ext cx="519545" cy="530427"/>
          </a:xfrm>
          <a:prstGeom prst="roundRect">
            <a:avLst>
              <a:gd name="adj" fmla="val 13598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971800" y="3592919"/>
            <a:ext cx="519545" cy="530427"/>
          </a:xfrm>
          <a:prstGeom prst="roundRect">
            <a:avLst>
              <a:gd name="adj" fmla="val 13598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791200" y="3460040"/>
            <a:ext cx="762000" cy="530427"/>
          </a:xfrm>
          <a:prstGeom prst="roundRect">
            <a:avLst>
              <a:gd name="adj" fmla="val 13598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2, 3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946234" y="5261716"/>
            <a:ext cx="762000" cy="530427"/>
          </a:xfrm>
          <a:prstGeom prst="roundRect">
            <a:avLst>
              <a:gd name="adj" fmla="val 13598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4, 5</a:t>
            </a:r>
          </a:p>
        </p:txBody>
      </p:sp>
    </p:spTree>
    <p:extLst>
      <p:ext uri="{BB962C8B-B14F-4D97-AF65-F5344CB8AC3E}">
        <p14:creationId xmlns:p14="http://schemas.microsoft.com/office/powerpoint/2010/main" val="118769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52216" y="3725254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75816" y="4123346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07308" y="5033116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724400" y="2556616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27234" y="371902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07308" y="4904217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3651" y="152400"/>
            <a:ext cx="4191000" cy="1166939"/>
          </a:xfrm>
          <a:prstGeom prst="roundRect">
            <a:avLst>
              <a:gd name="adj" fmla="val 13598"/>
            </a:avLst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What cities in the United States</a:t>
            </a:r>
          </a:p>
          <a:p>
            <a:pPr algn="ctr"/>
            <a:r>
              <a:rPr lang="en-US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have weather conditions</a:t>
            </a:r>
          </a:p>
          <a:p>
            <a:pPr algn="ctr"/>
            <a:r>
              <a:rPr lang="en-US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like these Chinese cities?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05200" y="2026189"/>
            <a:ext cx="1249920" cy="530427"/>
          </a:xfrm>
          <a:prstGeom prst="roundRect">
            <a:avLst>
              <a:gd name="adj" fmla="val 13598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Beijing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133601" y="3592919"/>
            <a:ext cx="1609390" cy="530427"/>
          </a:xfrm>
          <a:prstGeom prst="roundRect">
            <a:avLst>
              <a:gd name="adj" fmla="val 13598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Chongking</a:t>
            </a:r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791200" y="3372254"/>
            <a:ext cx="1371600" cy="705999"/>
          </a:xfrm>
          <a:prstGeom prst="roundRect">
            <a:avLst>
              <a:gd name="adj" fmla="val 13598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Nanjing, 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Shanghai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022434" y="5173930"/>
            <a:ext cx="1683166" cy="705999"/>
          </a:xfrm>
          <a:prstGeom prst="roundRect">
            <a:avLst>
              <a:gd name="adj" fmla="val 13598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Guangzhou,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Hong Kong</a:t>
            </a:r>
          </a:p>
        </p:txBody>
      </p:sp>
    </p:spTree>
    <p:extLst>
      <p:ext uri="{BB962C8B-B14F-4D97-AF65-F5344CB8AC3E}">
        <p14:creationId xmlns:p14="http://schemas.microsoft.com/office/powerpoint/2010/main" val="91798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83651" y="152400"/>
            <a:ext cx="4191000" cy="1166939"/>
          </a:xfrm>
          <a:prstGeom prst="roundRect">
            <a:avLst>
              <a:gd name="adj" fmla="val 1359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 Which of these cities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were the capital of China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at some time in the past?</a:t>
            </a:r>
          </a:p>
        </p:txBody>
      </p:sp>
    </p:spTree>
    <p:extLst>
      <p:ext uri="{BB962C8B-B14F-4D97-AF65-F5344CB8AC3E}">
        <p14:creationId xmlns:p14="http://schemas.microsoft.com/office/powerpoint/2010/main" val="328412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867400" y="3657600"/>
            <a:ext cx="3124200" cy="2667000"/>
          </a:xfrm>
          <a:prstGeom prst="wedgeRoundRectCallout">
            <a:avLst>
              <a:gd name="adj1" fmla="val -64421"/>
              <a:gd name="adj2" fmla="val -19264"/>
              <a:gd name="adj3" fmla="val 16667"/>
            </a:avLst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What food crop 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grows in this area?</a:t>
            </a:r>
          </a:p>
          <a:p>
            <a:pPr algn="ctr"/>
            <a:endParaRPr lang="en-US" sz="20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What environmental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conditions favor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its production?</a:t>
            </a:r>
          </a:p>
        </p:txBody>
      </p:sp>
    </p:spTree>
    <p:extLst>
      <p:ext uri="{BB962C8B-B14F-4D97-AF65-F5344CB8AC3E}">
        <p14:creationId xmlns:p14="http://schemas.microsoft.com/office/powerpoint/2010/main" val="251343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867400" y="3048000"/>
            <a:ext cx="3124200" cy="2667000"/>
          </a:xfrm>
          <a:prstGeom prst="wedgeRoundRectCallout">
            <a:avLst>
              <a:gd name="adj1" fmla="val -69648"/>
              <a:gd name="adj2" fmla="val -31101"/>
              <a:gd name="adj3" fmla="val 16667"/>
            </a:avLst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What food crop 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grows in this area?</a:t>
            </a:r>
          </a:p>
          <a:p>
            <a:pPr algn="ctr"/>
            <a:endParaRPr lang="en-US" sz="20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What environmental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conditions favor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its production?</a:t>
            </a:r>
          </a:p>
        </p:txBody>
      </p:sp>
    </p:spTree>
    <p:extLst>
      <p:ext uri="{BB962C8B-B14F-4D97-AF65-F5344CB8AC3E}">
        <p14:creationId xmlns:p14="http://schemas.microsoft.com/office/powerpoint/2010/main" val="36603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867400" y="2095500"/>
            <a:ext cx="3124200" cy="2667000"/>
          </a:xfrm>
          <a:prstGeom prst="wedgeRoundRectCallout">
            <a:avLst>
              <a:gd name="adj1" fmla="val -78010"/>
              <a:gd name="adj2" fmla="val -4979"/>
              <a:gd name="adj3" fmla="val 16667"/>
            </a:avLst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What food crop 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grows in this area?</a:t>
            </a:r>
          </a:p>
          <a:p>
            <a:pPr algn="ctr"/>
            <a:endParaRPr lang="en-US" sz="20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What environmental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conditions favor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its production?</a:t>
            </a:r>
          </a:p>
        </p:txBody>
      </p:sp>
    </p:spTree>
    <p:extLst>
      <p:ext uri="{BB962C8B-B14F-4D97-AF65-F5344CB8AC3E}">
        <p14:creationId xmlns:p14="http://schemas.microsoft.com/office/powerpoint/2010/main" val="191840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724400" y="4876800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65691" y="4343400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2998861" y="2380561"/>
            <a:ext cx="1856574" cy="547917"/>
          </a:xfrm>
          <a:prstGeom prst="wedgeRoundRectCallout">
            <a:avLst>
              <a:gd name="adj1" fmla="val 44529"/>
              <a:gd name="adj2" fmla="val 37805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855435" y="2184838"/>
            <a:ext cx="1856574" cy="547917"/>
          </a:xfrm>
          <a:prstGeom prst="wedgeRoundRectCallout">
            <a:avLst>
              <a:gd name="adj1" fmla="val -18626"/>
              <a:gd name="adj2" fmla="val 3133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90800" y="531363"/>
            <a:ext cx="4876800" cy="2397115"/>
          </a:xfrm>
          <a:prstGeom prst="roundRect">
            <a:avLst>
              <a:gd name="adj" fmla="val 1123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For example,</a:t>
            </a:r>
          </a:p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Hong Kong 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 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Miami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are both </a:t>
            </a:r>
          </a:p>
          <a:p>
            <a:endParaRPr lang="en-US" sz="8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        - on the east coast, </a:t>
            </a:r>
          </a:p>
          <a:p>
            <a:endParaRPr lang="en-US" sz="8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        - near the same latitude, </a:t>
            </a:r>
          </a:p>
          <a:p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                and </a:t>
            </a:r>
          </a:p>
          <a:p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        - close to warm ocean.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48400" y="2184838"/>
            <a:ext cx="2622491" cy="2669037"/>
          </a:xfrm>
          <a:prstGeom prst="roundRect">
            <a:avLst>
              <a:gd name="adj" fmla="val 1123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Not surprisingly,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both cities have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mild winters,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hot summers,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and occasional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hurricanes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in the fall. </a:t>
            </a:r>
          </a:p>
        </p:txBody>
      </p:sp>
    </p:spTree>
    <p:extLst>
      <p:ext uri="{BB962C8B-B14F-4D97-AF65-F5344CB8AC3E}">
        <p14:creationId xmlns:p14="http://schemas.microsoft.com/office/powerpoint/2010/main" val="233784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838200" y="609600"/>
            <a:ext cx="3124200" cy="2667000"/>
          </a:xfrm>
          <a:prstGeom prst="wedgeRoundRectCallout">
            <a:avLst>
              <a:gd name="adj1" fmla="val 69725"/>
              <a:gd name="adj2" fmla="val 45225"/>
              <a:gd name="adj3" fmla="val 16667"/>
            </a:avLst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What food crop 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is shown on this map?</a:t>
            </a:r>
          </a:p>
          <a:p>
            <a:pPr algn="ctr"/>
            <a:endParaRPr lang="en-US" sz="20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What role does it play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in the Chinese diet?</a:t>
            </a:r>
          </a:p>
        </p:txBody>
      </p:sp>
    </p:spTree>
    <p:extLst>
      <p:ext uri="{BB962C8B-B14F-4D97-AF65-F5344CB8AC3E}">
        <p14:creationId xmlns:p14="http://schemas.microsoft.com/office/powerpoint/2010/main" val="138182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172200" y="2721429"/>
            <a:ext cx="2819400" cy="2514600"/>
          </a:xfrm>
          <a:prstGeom prst="wedgeRoundRectCallout">
            <a:avLst>
              <a:gd name="adj1" fmla="val -62510"/>
              <a:gd name="adj2" fmla="val -18918"/>
              <a:gd name="adj3" fmla="val 16667"/>
            </a:avLst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What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generalization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can you make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about food production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in China?</a:t>
            </a:r>
          </a:p>
        </p:txBody>
      </p:sp>
    </p:spTree>
    <p:extLst>
      <p:ext uri="{BB962C8B-B14F-4D97-AF65-F5344CB8AC3E}">
        <p14:creationId xmlns:p14="http://schemas.microsoft.com/office/powerpoint/2010/main" val="155476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33400" y="304800"/>
            <a:ext cx="4191000" cy="1828800"/>
          </a:xfrm>
          <a:prstGeom prst="wedgeRoundRectCallout">
            <a:avLst>
              <a:gd name="adj1" fmla="val -17884"/>
              <a:gd name="adj2" fmla="val 83950"/>
              <a:gd name="adj3" fmla="val 16667"/>
            </a:avLst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Why is there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such a small amount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of food production in the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u="sng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northwestern</a:t>
            </a:r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part of China?</a:t>
            </a:r>
          </a:p>
        </p:txBody>
      </p:sp>
    </p:spTree>
    <p:extLst>
      <p:ext uri="{BB962C8B-B14F-4D97-AF65-F5344CB8AC3E}">
        <p14:creationId xmlns:p14="http://schemas.microsoft.com/office/powerpoint/2010/main" val="152339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943600" y="2819400"/>
            <a:ext cx="3124200" cy="2133600"/>
          </a:xfrm>
          <a:prstGeom prst="wedgeRoundRectCallout">
            <a:avLst>
              <a:gd name="adj1" fmla="val -164073"/>
              <a:gd name="adj2" fmla="val -7121"/>
              <a:gd name="adj3" fmla="val 16667"/>
            </a:avLst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How does elevation limit food production 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in the </a:t>
            </a:r>
            <a:r>
              <a:rPr lang="en-US" sz="2000" u="sng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southwestern</a:t>
            </a:r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part of China?</a:t>
            </a:r>
          </a:p>
        </p:txBody>
      </p:sp>
    </p:spTree>
    <p:extLst>
      <p:ext uri="{BB962C8B-B14F-4D97-AF65-F5344CB8AC3E}">
        <p14:creationId xmlns:p14="http://schemas.microsoft.com/office/powerpoint/2010/main" val="49509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791200" y="3810000"/>
            <a:ext cx="3276600" cy="2895600"/>
          </a:xfrm>
          <a:prstGeom prst="wedgeRoundRectCallout">
            <a:avLst>
              <a:gd name="adj1" fmla="val -179031"/>
              <a:gd name="adj2" fmla="val 20134"/>
              <a:gd name="adj3" fmla="val 16667"/>
            </a:avLst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When the map shows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the high areas</a:t>
            </a:r>
          </a:p>
          <a:p>
            <a:pPr algn="ctr"/>
            <a:r>
              <a:rPr lang="en-US" sz="2000" u="sng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the dry areas,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you can see that China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has only about half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as much good cropland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as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32242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3900000">
            <a:off x="-158306" y="2913325"/>
            <a:ext cx="1942428" cy="719967"/>
          </a:xfrm>
          <a:prstGeom prst="ellipse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33400" y="533400"/>
            <a:ext cx="3810000" cy="1524000"/>
          </a:xfrm>
          <a:prstGeom prst="wedgeRoundRectCallout">
            <a:avLst>
              <a:gd name="adj1" fmla="val -40819"/>
              <a:gd name="adj2" fmla="val 92879"/>
              <a:gd name="adj3" fmla="val 16667"/>
            </a:avLst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What major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food-producing area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does the United States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have in this general position?</a:t>
            </a:r>
          </a:p>
        </p:txBody>
      </p:sp>
    </p:spTree>
    <p:extLst>
      <p:ext uri="{BB962C8B-B14F-4D97-AF65-F5344CB8AC3E}">
        <p14:creationId xmlns:p14="http://schemas.microsoft.com/office/powerpoint/2010/main" val="320773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12706" y="990600"/>
            <a:ext cx="2286000" cy="1752600"/>
          </a:xfrm>
          <a:prstGeom prst="ellipse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3900000">
            <a:off x="-158306" y="2913325"/>
            <a:ext cx="1942428" cy="719967"/>
          </a:xfrm>
          <a:prstGeom prst="ellipse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6210300" y="114300"/>
            <a:ext cx="2438400" cy="2705100"/>
          </a:xfrm>
          <a:prstGeom prst="wedgeRoundRectCallout">
            <a:avLst>
              <a:gd name="adj1" fmla="val -101747"/>
              <a:gd name="adj2" fmla="val 12647"/>
              <a:gd name="adj3" fmla="val 16667"/>
            </a:avLst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What feature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does the 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United States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have in this area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to enhance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food production?</a:t>
            </a:r>
          </a:p>
        </p:txBody>
      </p:sp>
    </p:spTree>
    <p:extLst>
      <p:ext uri="{BB962C8B-B14F-4D97-AF65-F5344CB8AC3E}">
        <p14:creationId xmlns:p14="http://schemas.microsoft.com/office/powerpoint/2010/main" val="26952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81000" y="533400"/>
            <a:ext cx="3276600" cy="2133600"/>
          </a:xfrm>
          <a:prstGeom prst="wedgeRoundRectCallout">
            <a:avLst>
              <a:gd name="adj1" fmla="val 71799"/>
              <a:gd name="adj2" fmla="val 52062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important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building project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shown on this map?</a:t>
            </a:r>
          </a:p>
          <a:p>
            <a:pPr algn="ctr"/>
            <a:endParaRPr lang="en-US" sz="9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Why is it located</a:t>
            </a:r>
          </a:p>
          <a:p>
            <a:pPr algn="ctr"/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where it is?</a:t>
            </a:r>
          </a:p>
        </p:txBody>
      </p:sp>
    </p:spTree>
    <p:extLst>
      <p:ext uri="{BB962C8B-B14F-4D97-AF65-F5344CB8AC3E}">
        <p14:creationId xmlns:p14="http://schemas.microsoft.com/office/powerpoint/2010/main" val="270183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867400" y="1313752"/>
            <a:ext cx="3124200" cy="2115248"/>
          </a:xfrm>
          <a:prstGeom prst="wedgeRoundRectCallout">
            <a:avLst>
              <a:gd name="adj1" fmla="val -76700"/>
              <a:gd name="adj2" fmla="val 35918"/>
              <a:gd name="adj3" fmla="val 16667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important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building project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this?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is it located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where it is?</a:t>
            </a:r>
          </a:p>
        </p:txBody>
      </p:sp>
    </p:spTree>
    <p:extLst>
      <p:ext uri="{BB962C8B-B14F-4D97-AF65-F5344CB8AC3E}">
        <p14:creationId xmlns:p14="http://schemas.microsoft.com/office/powerpoint/2010/main" val="8114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172200" y="2151952"/>
            <a:ext cx="2838628" cy="2191448"/>
          </a:xfrm>
          <a:prstGeom prst="wedgeRoundRectCallout">
            <a:avLst>
              <a:gd name="adj1" fmla="val -90797"/>
              <a:gd name="adj2" fmla="val -3075"/>
              <a:gd name="adj3" fmla="val 16667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172200" y="2151952"/>
            <a:ext cx="2830082" cy="2191448"/>
          </a:xfrm>
          <a:prstGeom prst="wedgeRoundRectCallout">
            <a:avLst>
              <a:gd name="adj1" fmla="val -76122"/>
              <a:gd name="adj2" fmla="val 22630"/>
              <a:gd name="adj3" fmla="val 16667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Textbooks usually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describe this canal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a way for ships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go between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two large rivers.</a:t>
            </a:r>
          </a:p>
        </p:txBody>
      </p:sp>
    </p:spTree>
    <p:extLst>
      <p:ext uri="{BB962C8B-B14F-4D97-AF65-F5344CB8AC3E}">
        <p14:creationId xmlns:p14="http://schemas.microsoft.com/office/powerpoint/2010/main" val="429473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724400" y="4876800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65691" y="4343400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2998861" y="2380561"/>
            <a:ext cx="1856574" cy="547917"/>
          </a:xfrm>
          <a:prstGeom prst="wedgeRoundRectCallout">
            <a:avLst>
              <a:gd name="adj1" fmla="val 44529"/>
              <a:gd name="adj2" fmla="val 37805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855435" y="2184838"/>
            <a:ext cx="1856574" cy="547917"/>
          </a:xfrm>
          <a:prstGeom prst="wedgeRoundRectCallout">
            <a:avLst>
              <a:gd name="adj1" fmla="val -18626"/>
              <a:gd name="adj2" fmla="val 3133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90800" y="531363"/>
            <a:ext cx="4876800" cy="2397115"/>
          </a:xfrm>
          <a:prstGeom prst="roundRect">
            <a:avLst>
              <a:gd name="adj" fmla="val 1123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For example,</a:t>
            </a:r>
          </a:p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Hong Kong 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 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Miami </a:t>
            </a:r>
            <a:r>
              <a:rPr 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are both </a:t>
            </a:r>
          </a:p>
          <a:p>
            <a:endParaRPr lang="en-US" sz="8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        - on the east coast, </a:t>
            </a:r>
          </a:p>
          <a:p>
            <a:endParaRPr lang="en-US" sz="8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        - near the same latitude, </a:t>
            </a:r>
          </a:p>
          <a:p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                and </a:t>
            </a:r>
          </a:p>
          <a:p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        - close to warm ocean.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48400" y="2184838"/>
            <a:ext cx="2622491" cy="2669037"/>
          </a:xfrm>
          <a:prstGeom prst="roundRect">
            <a:avLst>
              <a:gd name="adj" fmla="val 1123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Not surprisingly,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both cities have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mild winters,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hot summers,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and occasional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hurricanes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in the fall.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96726" y="4724400"/>
            <a:ext cx="3218921" cy="1684563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an activity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that uses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climagraphs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to compare the countries.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6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096000" y="2514600"/>
            <a:ext cx="2830082" cy="2164080"/>
          </a:xfrm>
          <a:prstGeom prst="wedgeRoundRectCallout">
            <a:avLst>
              <a:gd name="adj1" fmla="val -79727"/>
              <a:gd name="adj2" fmla="val -9641"/>
              <a:gd name="adj3" fmla="val 16667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is the value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a ship canal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connects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these areas?</a:t>
            </a:r>
          </a:p>
        </p:txBody>
      </p:sp>
    </p:spTree>
    <p:extLst>
      <p:ext uri="{BB962C8B-B14F-4D97-AF65-F5344CB8AC3E}">
        <p14:creationId xmlns:p14="http://schemas.microsoft.com/office/powerpoint/2010/main" val="44827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85800" y="77788"/>
            <a:ext cx="6172200" cy="1141412"/>
          </a:xfrm>
          <a:prstGeom prst="wedgeRoundRectCallout">
            <a:avLst>
              <a:gd name="adj1" fmla="val -32060"/>
              <a:gd name="adj2" fmla="val 125993"/>
              <a:gd name="adj3" fmla="val 16667"/>
            </a:avLst>
          </a:prstGeom>
          <a:solidFill>
            <a:srgbClr val="FFCCCC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important ancient feature is represented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by these red lines?</a:t>
            </a:r>
          </a:p>
        </p:txBody>
      </p:sp>
    </p:spTree>
    <p:extLst>
      <p:ext uri="{BB962C8B-B14F-4D97-AF65-F5344CB8AC3E}">
        <p14:creationId xmlns:p14="http://schemas.microsoft.com/office/powerpoint/2010/main" val="8607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85800" y="77788"/>
            <a:ext cx="6172200" cy="1141412"/>
          </a:xfrm>
          <a:prstGeom prst="wedgeRoundRectCallout">
            <a:avLst>
              <a:gd name="adj1" fmla="val -32060"/>
              <a:gd name="adj2" fmla="val 125993"/>
              <a:gd name="adj3" fmla="val 16667"/>
            </a:avLst>
          </a:prstGeom>
          <a:solidFill>
            <a:srgbClr val="FFCCCC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important ancient feature is represented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by these red lines?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52400" y="3962400"/>
            <a:ext cx="3182619" cy="1676400"/>
          </a:xfrm>
          <a:prstGeom prst="wedgeRoundRectCallout">
            <a:avLst>
              <a:gd name="adj1" fmla="val 46659"/>
              <a:gd name="adj2" fmla="val -10484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is the relationship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between these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building projects?</a:t>
            </a:r>
            <a:endParaRPr lang="en-US" sz="12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3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9" name="Rounded Rectangular Callout 8"/>
          <p:cNvSpPr/>
          <p:nvPr/>
        </p:nvSpPr>
        <p:spPr>
          <a:xfrm>
            <a:off x="685800" y="77788"/>
            <a:ext cx="6172200" cy="1141412"/>
          </a:xfrm>
          <a:prstGeom prst="wedgeRoundRectCallout">
            <a:avLst>
              <a:gd name="adj1" fmla="val -32060"/>
              <a:gd name="adj2" fmla="val 125993"/>
              <a:gd name="adj3" fmla="val 16667"/>
            </a:avLst>
          </a:prstGeom>
          <a:solidFill>
            <a:srgbClr val="FFCCCC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important ancient feature is represented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by these red lines?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52400" y="3962400"/>
            <a:ext cx="3182619" cy="1676400"/>
          </a:xfrm>
          <a:prstGeom prst="wedgeRoundRectCallout">
            <a:avLst>
              <a:gd name="adj1" fmla="val 46659"/>
              <a:gd name="adj2" fmla="val -10484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is the relationship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between these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building projects?</a:t>
            </a:r>
            <a:endParaRPr lang="en-US" sz="12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38800" y="5055330"/>
            <a:ext cx="3124200" cy="1166939"/>
          </a:xfrm>
          <a:prstGeom prst="roundRect">
            <a:avLst>
              <a:gd name="adj" fmla="val 1359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List several impacts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the Silk Roads had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the Roman Empire.</a:t>
            </a:r>
          </a:p>
        </p:txBody>
      </p:sp>
    </p:spTree>
    <p:extLst>
      <p:ext uri="{BB962C8B-B14F-4D97-AF65-F5344CB8AC3E}">
        <p14:creationId xmlns:p14="http://schemas.microsoft.com/office/powerpoint/2010/main" val="39852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67400" y="3581400"/>
            <a:ext cx="3124200" cy="2738840"/>
          </a:xfrm>
          <a:prstGeom prst="roundRect">
            <a:avLst>
              <a:gd name="adj" fmla="val 1359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Compare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road network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shown on this map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the system of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Interstate Highways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the United States. </a:t>
            </a:r>
          </a:p>
        </p:txBody>
      </p:sp>
    </p:spTree>
    <p:extLst>
      <p:ext uri="{BB962C8B-B14F-4D97-AF65-F5344CB8AC3E}">
        <p14:creationId xmlns:p14="http://schemas.microsoft.com/office/powerpoint/2010/main" val="29489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94657" y="228600"/>
            <a:ext cx="6515100" cy="1136474"/>
          </a:xfrm>
          <a:prstGeom prst="roundRect">
            <a:avLst>
              <a:gd name="adj" fmla="val 1359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What are some relationships between terrain,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precipitation, population, and highways in China?</a:t>
            </a:r>
          </a:p>
        </p:txBody>
      </p:sp>
    </p:spTree>
    <p:extLst>
      <p:ext uri="{BB962C8B-B14F-4D97-AF65-F5344CB8AC3E}">
        <p14:creationId xmlns:p14="http://schemas.microsoft.com/office/powerpoint/2010/main" val="259821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60760" y="1600200"/>
            <a:ext cx="5384380" cy="3352800"/>
          </a:xfrm>
          <a:prstGeom prst="roundRect">
            <a:avLst>
              <a:gd name="adj" fmla="val 678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What are some other consequences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large populations?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did Chinese rulers do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try to limit population growth?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 effective was this policy?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838200"/>
            <a:ext cx="4267200" cy="3352800"/>
          </a:xfrm>
          <a:prstGeom prst="roundRect">
            <a:avLst>
              <a:gd name="adj" fmla="val 678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What is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Demographic Transition?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is this change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especially important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China today?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838200"/>
            <a:ext cx="4267200" cy="3352800"/>
          </a:xfrm>
          <a:prstGeom prst="roundRect">
            <a:avLst>
              <a:gd name="adj" fmla="val 678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What is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Demographic Transition?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is this change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especially important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China today?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3048000" y="3688080"/>
            <a:ext cx="4953000" cy="217932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rgbClr val="002060"/>
                </a:solidFill>
              </a:rPr>
              <a:t>   Definition: </a:t>
            </a:r>
          </a:p>
          <a:p>
            <a:r>
              <a:rPr lang="en-US" dirty="0">
                <a:solidFill>
                  <a:srgbClr val="002060"/>
                </a:solidFill>
              </a:rPr>
              <a:t>    the </a:t>
            </a:r>
            <a:r>
              <a:rPr lang="en-US" b="1" dirty="0">
                <a:solidFill>
                  <a:srgbClr val="002060"/>
                </a:solidFill>
              </a:rPr>
              <a:t>demographic transition  </a:t>
            </a:r>
            <a:r>
              <a:rPr lang="en-US" dirty="0">
                <a:solidFill>
                  <a:srgbClr val="002060"/>
                </a:solidFill>
              </a:rPr>
              <a:t>is the change </a:t>
            </a:r>
          </a:p>
          <a:p>
            <a:r>
              <a:rPr lang="en-US" dirty="0">
                <a:solidFill>
                  <a:srgbClr val="002060"/>
                </a:solidFill>
              </a:rPr>
              <a:t>        from high birth rates and short lives</a:t>
            </a:r>
          </a:p>
          <a:p>
            <a:r>
              <a:rPr lang="en-US" dirty="0">
                <a:solidFill>
                  <a:srgbClr val="002060"/>
                </a:solidFill>
              </a:rPr>
              <a:t>        to low birth rates and long lives.</a:t>
            </a:r>
          </a:p>
          <a:p>
            <a:endParaRPr lang="en-US" sz="1000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    As countries go through this transition,</a:t>
            </a:r>
          </a:p>
          <a:p>
            <a:r>
              <a:rPr lang="en-US" dirty="0">
                <a:solidFill>
                  <a:srgbClr val="002060"/>
                </a:solidFill>
              </a:rPr>
              <a:t>        the average age tends to go up.</a:t>
            </a:r>
          </a:p>
        </p:txBody>
      </p:sp>
    </p:spTree>
    <p:extLst>
      <p:ext uri="{BB962C8B-B14F-4D97-AF65-F5344CB8AC3E}">
        <p14:creationId xmlns:p14="http://schemas.microsoft.com/office/powerpoint/2010/main" val="15224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80699" y="2133600"/>
            <a:ext cx="6073987" cy="2534841"/>
          </a:xfrm>
          <a:prstGeom prst="roundRect">
            <a:avLst>
              <a:gd name="adj" fmla="val 678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are some challenges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posed by the large population of China . . . </a:t>
            </a:r>
          </a:p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China itself?</a:t>
            </a:r>
          </a:p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other countries?</a:t>
            </a:r>
          </a:p>
        </p:txBody>
      </p:sp>
    </p:spTree>
    <p:extLst>
      <p:ext uri="{BB962C8B-B14F-4D97-AF65-F5344CB8AC3E}">
        <p14:creationId xmlns:p14="http://schemas.microsoft.com/office/powerpoint/2010/main" val="11589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382783" y="3531549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03621" y="3459979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43600" y="3608614"/>
            <a:ext cx="2699581" cy="2090278"/>
          </a:xfrm>
          <a:prstGeom prst="roundRect">
            <a:avLst>
              <a:gd name="adj" fmla="val 1123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Shanghai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</a:t>
            </a:r>
          </a:p>
          <a:p>
            <a:pPr algn="ctr"/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Savannah, GA,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have almost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identical climates.</a:t>
            </a:r>
          </a:p>
        </p:txBody>
      </p:sp>
    </p:spTree>
    <p:extLst>
      <p:ext uri="{BB962C8B-B14F-4D97-AF65-F5344CB8AC3E}">
        <p14:creationId xmlns:p14="http://schemas.microsoft.com/office/powerpoint/2010/main" val="182566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514" y="914400"/>
            <a:ext cx="8077200" cy="5029200"/>
          </a:xfrm>
          <a:prstGeom prst="roundRect">
            <a:avLst>
              <a:gd name="adj" fmla="val 341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Here are a few questions for individual inquiry: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1. Why could ancient China have many more people than Egypt?</a:t>
            </a:r>
          </a:p>
          <a:p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2. What is the importance of the Grand Canal in China?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3. What major religions started in China long ago?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4. How could the Silk Road aid the spread of disease to Europe?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5. Who was Admiral Zheng He and why was he important?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6. What are some good and bad effects of the one-child policy?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7. What was the importance of the Great Cultural Revolution? </a:t>
            </a:r>
          </a:p>
          <a:p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8. What is China doing about global warming?</a:t>
            </a:r>
          </a:p>
        </p:txBody>
      </p:sp>
    </p:spTree>
    <p:extLst>
      <p:ext uri="{BB962C8B-B14F-4D97-AF65-F5344CB8AC3E}">
        <p14:creationId xmlns:p14="http://schemas.microsoft.com/office/powerpoint/2010/main" val="426898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1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7228" y="1041720"/>
            <a:ext cx="6514618" cy="5206679"/>
          </a:xfrm>
          <a:prstGeom prst="roundRect">
            <a:avLst>
              <a:gd name="adj" fmla="val 5189"/>
            </a:avLst>
          </a:prstGeom>
          <a:solidFill>
            <a:schemeClr val="tx1">
              <a:lumMod val="6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2019, Phil and Carol </a:t>
            </a:r>
            <a:r>
              <a:rPr lang="en-US" sz="1600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</a:p>
          <a:p>
            <a:pPr algn="ctr"/>
            <a:r>
              <a:rPr lang="en-US" sz="5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1. to help them review the workshop,</a:t>
            </a:r>
          </a:p>
          <a:p>
            <a:pPr algn="ctr"/>
            <a:r>
              <a:rPr lang="en-US" sz="5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2. to show the presentation in their own classrooms, 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at sessions they present at teacher conferences,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or to administrators in their own school or district,</a:t>
            </a:r>
          </a:p>
          <a:p>
            <a:pPr algn="ctr"/>
            <a:r>
              <a:rPr lang="en-US" sz="5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to use individual frames (with attribution)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in their own class or conference presentations.</a:t>
            </a:r>
          </a:p>
          <a:p>
            <a:pPr algn="ctr"/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any other use,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posting frames on a personal blog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</a:t>
            </a:r>
            <a:b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be accessed from outside your school, </a:t>
            </a:r>
          </a:p>
          <a:p>
            <a:pPr algn="ctr"/>
            <a:r>
              <a:rPr lang="en-US" sz="16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</a:p>
        </p:txBody>
      </p:sp>
    </p:spTree>
    <p:extLst>
      <p:ext uri="{BB962C8B-B14F-4D97-AF65-F5344CB8AC3E}">
        <p14:creationId xmlns:p14="http://schemas.microsoft.com/office/powerpoint/2010/main" val="144281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800600" y="2438400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82783" y="2438400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172200" y="2337707"/>
            <a:ext cx="2553789" cy="2487386"/>
          </a:xfrm>
          <a:prstGeom prst="roundRect">
            <a:avLst>
              <a:gd name="adj" fmla="val 1123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The capital cities,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Beijing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</a:t>
            </a:r>
          </a:p>
          <a:p>
            <a:pPr algn="ctr"/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Washington,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also have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very similar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weather.</a:t>
            </a:r>
          </a:p>
        </p:txBody>
      </p:sp>
    </p:spTree>
    <p:extLst>
      <p:ext uri="{BB962C8B-B14F-4D97-AF65-F5344CB8AC3E}">
        <p14:creationId xmlns:p14="http://schemas.microsoft.com/office/powerpoint/2010/main" val="303452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382783" y="2077340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20713" y="2209800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629400" y="381000"/>
            <a:ext cx="2340429" cy="2487386"/>
          </a:xfrm>
          <a:prstGeom prst="roundRect">
            <a:avLst>
              <a:gd name="adj" fmla="val 1123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Shenyang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</a:t>
            </a:r>
          </a:p>
          <a:p>
            <a:pPr algn="ctr"/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Pittsburgh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are 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two more cities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with similar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climates.</a:t>
            </a:r>
          </a:p>
        </p:txBody>
      </p:sp>
    </p:spTree>
    <p:extLst>
      <p:ext uri="{BB962C8B-B14F-4D97-AF65-F5344CB8AC3E}">
        <p14:creationId xmlns:p14="http://schemas.microsoft.com/office/powerpoint/2010/main" val="257645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382783" y="2077340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20713" y="2209800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629400" y="381000"/>
            <a:ext cx="2340429" cy="2487386"/>
          </a:xfrm>
          <a:prstGeom prst="roundRect">
            <a:avLst>
              <a:gd name="adj" fmla="val 1123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Shenyang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</a:t>
            </a:r>
          </a:p>
          <a:p>
            <a:pPr algn="ctr"/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Pittsburgh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are 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two more cities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with similar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climates.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60298" y="2590800"/>
            <a:ext cx="2340429" cy="2487386"/>
          </a:xfrm>
          <a:prstGeom prst="roundRect">
            <a:avLst>
              <a:gd name="adj" fmla="val 1123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These two cities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even more similarities –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both were centers for steelmaking,</a:t>
            </a: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3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382783" y="2077340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20713" y="2209800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629400" y="381000"/>
            <a:ext cx="2340429" cy="2487386"/>
          </a:xfrm>
          <a:prstGeom prst="roundRect">
            <a:avLst>
              <a:gd name="adj" fmla="val 1123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Shenyang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</a:t>
            </a:r>
          </a:p>
          <a:p>
            <a:pPr algn="ctr"/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Pittsburgh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are 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two more cities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with similar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climates.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60298" y="2590800"/>
            <a:ext cx="2340429" cy="2487386"/>
          </a:xfrm>
          <a:prstGeom prst="roundRect">
            <a:avLst>
              <a:gd name="adj" fmla="val 1123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These two cities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even more similarities –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both were centers for steelmaking,</a:t>
            </a: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29399" y="4822371"/>
            <a:ext cx="2340429" cy="1683674"/>
          </a:xfrm>
          <a:prstGeom prst="roundRect">
            <a:avLst>
              <a:gd name="adj" fmla="val 1123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both became hi-tech centers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the steel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industry faded.</a:t>
            </a:r>
          </a:p>
        </p:txBody>
      </p:sp>
    </p:spTree>
    <p:extLst>
      <p:ext uri="{BB962C8B-B14F-4D97-AF65-F5344CB8AC3E}">
        <p14:creationId xmlns:p14="http://schemas.microsoft.com/office/powerpoint/2010/main" val="37805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36143071-E47C-4B1E-9557-B55F4085A95E}"/>
              </a:ext>
            </a:extLst>
          </p:cNvPr>
          <p:cNvSpPr/>
          <p:nvPr/>
        </p:nvSpPr>
        <p:spPr>
          <a:xfrm>
            <a:off x="381000" y="381000"/>
            <a:ext cx="8382000" cy="6172200"/>
          </a:xfrm>
          <a:prstGeom prst="roundRect">
            <a:avLst>
              <a:gd name="adj" fmla="val 3772"/>
            </a:avLst>
          </a:prstGeom>
          <a:solidFill>
            <a:srgbClr val="002448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strike="noStrike" spc="299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Note to Teachers</a:t>
            </a:r>
            <a:endParaRPr lang="en-US" sz="18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0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1.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has a specific purpose.</a:t>
            </a:r>
            <a:r>
              <a:rPr lang="en-US" sz="20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is 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designed as an illustrated teacher guide to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provide content background  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about the “layers of information” on the clickable map </a:t>
            </a:r>
            <a:r>
              <a:rPr lang="en-US" sz="1600" b="0" strike="noStrike" spc="-1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China.  </a:t>
            </a:r>
            <a:endParaRPr lang="en-US" sz="16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It is </a:t>
            </a:r>
            <a:r>
              <a:rPr lang="en-US" sz="1600" b="0" i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designed for use in class “as is” – to tailor it for a specific class, 
               you might shorten it, edit frames, add pictures or discussion questions, etc.</a:t>
            </a:r>
          </a:p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2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(see below)</a:t>
            </a: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has two parts 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explanation and question.
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 can cut-and-paste to put question frames where you want them
               in order to promote class discussion or identify misconceptions.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The question frames can also serve as reviews, assessments,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or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prompts for inquiry activities (</a:t>
            </a:r>
            <a:r>
              <a:rPr lang="en-US" sz="14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individual or group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).</a:t>
            </a:r>
          </a:p>
          <a:p>
            <a:pPr>
              <a:lnSpc>
                <a:spcPct val="100000"/>
              </a:lnSpc>
            </a:pPr>
            <a:r>
              <a:rPr lang="en-US" sz="11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100" b="0" strike="noStrike" spc="-1" dirty="0">
              <a:solidFill>
                <a:srgbClr val="9FBD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3. </a:t>
            </a:r>
            <a:r>
              <a:rPr lang="en-US" sz="2000" b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presentation is much too long</a:t>
            </a: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 
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There is a good reason for this – your computer has a DELETE key,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but it does not have a CREATE key.</a:t>
            </a: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This is important, because many teachers have reviewed this presentation.  
                If anyone suggested an addition (like a definition, explanation, or example), 
                we usually put it in – because other teachers might also find it useful, 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it takes 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much less time to </a:t>
            </a:r>
            <a:r>
              <a:rPr lang="en-US" sz="1600" i="1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delete</a:t>
            </a:r>
            <a:r>
              <a:rPr lang="en-US" sz="1600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frame than to </a:t>
            </a:r>
            <a:r>
              <a:rPr lang="en-US" sz="1600" b="0" i="1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</a:t>
            </a:r>
            <a:r>
              <a:rPr lang="en-US" sz="16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one!</a:t>
            </a: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9FBD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                                   </a:t>
            </a:r>
            <a:r>
              <a:rPr lang="en-US" sz="1400" b="0" strike="noStrike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(PS. You can delete this frame now!)</a:t>
            </a:r>
            <a:endParaRPr lang="en-US" sz="1800" b="0" strike="noStrike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2BB12D-E2BB-40F3-9113-4F41E0ABE54C}"/>
              </a:ext>
            </a:extLst>
          </p:cNvPr>
          <p:cNvSpPr/>
          <p:nvPr/>
        </p:nvSpPr>
        <p:spPr>
          <a:xfrm>
            <a:off x="7620000" y="2971800"/>
            <a:ext cx="7136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trike="noStrike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99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Fill>
                  <a:solidFill>
                    <a:srgbClr val="FFFFFF"/>
                  </a:solidFill>
                </a:uFill>
                <a:latin typeface="Arial Rounded MT Bold" panose="020F0704030504030204" pitchFamily="34" charset="0"/>
              </a:rPr>
              <a:t>?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9999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9501B9-96EF-4190-81BA-A030425AB383}"/>
              </a:ext>
            </a:extLst>
          </p:cNvPr>
          <p:cNvSpPr/>
          <p:nvPr/>
        </p:nvSpPr>
        <p:spPr>
          <a:xfrm>
            <a:off x="7543800" y="4419600"/>
            <a:ext cx="990600" cy="457200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CFFCC"/>
                </a:solidFill>
                <a:latin typeface="Arial Narrow" panose="020B0606020202030204" pitchFamily="34" charset="0"/>
              </a:rPr>
              <a:t>DELETE</a:t>
            </a:r>
          </a:p>
        </p:txBody>
      </p:sp>
    </p:spTree>
    <p:extLst>
      <p:ext uri="{BB962C8B-B14F-4D97-AF65-F5344CB8AC3E}">
        <p14:creationId xmlns:p14="http://schemas.microsoft.com/office/powerpoint/2010/main" val="39794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95400" y="2339333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33330" y="2678672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3581400" y="5624283"/>
            <a:ext cx="1856574" cy="547917"/>
          </a:xfrm>
          <a:prstGeom prst="wedgeRoundRectCallout">
            <a:avLst>
              <a:gd name="adj1" fmla="val -161924"/>
              <a:gd name="adj2" fmla="val -61173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747545" y="5498072"/>
            <a:ext cx="1856574" cy="547917"/>
          </a:xfrm>
          <a:prstGeom prst="wedgeRoundRectCallout">
            <a:avLst>
              <a:gd name="adj1" fmla="val -238334"/>
              <a:gd name="adj2" fmla="val -5399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399" y="4254379"/>
            <a:ext cx="7467397" cy="2487386"/>
          </a:xfrm>
          <a:prstGeom prst="roundRect">
            <a:avLst>
              <a:gd name="adj" fmla="val 1123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Here is another pair of cities with very similar conditions: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the old Silk Road city of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Kashgar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Reno, Nevada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9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Both cities are located more than 4000 feet above sea level,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in small irrigated oases on major transcontinental routes, 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between high mountains to the west and desert to the east.</a:t>
            </a:r>
          </a:p>
        </p:txBody>
      </p:sp>
    </p:spTree>
    <p:extLst>
      <p:ext uri="{BB962C8B-B14F-4D97-AF65-F5344CB8AC3E}">
        <p14:creationId xmlns:p14="http://schemas.microsoft.com/office/powerpoint/2010/main" val="373943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95400" y="2339333"/>
            <a:ext cx="26207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33330" y="2678672"/>
            <a:ext cx="262070" cy="2286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3581400" y="5624283"/>
            <a:ext cx="1856574" cy="547917"/>
          </a:xfrm>
          <a:prstGeom prst="wedgeRoundRectCallout">
            <a:avLst>
              <a:gd name="adj1" fmla="val -161924"/>
              <a:gd name="adj2" fmla="val -61173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747545" y="5498072"/>
            <a:ext cx="1856574" cy="547917"/>
          </a:xfrm>
          <a:prstGeom prst="wedgeRoundRectCallout">
            <a:avLst>
              <a:gd name="adj1" fmla="val -238334"/>
              <a:gd name="adj2" fmla="val -5399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399" y="4254379"/>
            <a:ext cx="7467397" cy="2487386"/>
          </a:xfrm>
          <a:prstGeom prst="roundRect">
            <a:avLst>
              <a:gd name="adj" fmla="val 1123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Here is another pair of cities with very similar conditions: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the old Silk Road city of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Kashgar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Reno, Nevada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9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Both cities are located more than 4300 feet above sea level,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in small irrigated oases on major transcontinental routes, 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between high mountains to the west and desert to the east.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72200" y="1927303"/>
            <a:ext cx="2819400" cy="2487386"/>
          </a:xfrm>
          <a:prstGeom prst="roundRect">
            <a:avLst>
              <a:gd name="adj" fmla="val 11234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But </a:t>
            </a:r>
            <a:r>
              <a:rPr lang="en-US" sz="2000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Kashgar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(also called Kashi)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is a much older city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and it has ten times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as many people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as Reno. </a:t>
            </a:r>
          </a:p>
        </p:txBody>
      </p:sp>
    </p:spTree>
    <p:extLst>
      <p:ext uri="{BB962C8B-B14F-4D97-AF65-F5344CB8AC3E}">
        <p14:creationId xmlns:p14="http://schemas.microsoft.com/office/powerpoint/2010/main" val="42194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505200" y="228600"/>
            <a:ext cx="4640376" cy="4705350"/>
          </a:xfrm>
          <a:prstGeom prst="roundRect">
            <a:avLst>
              <a:gd name="adj" fmla="val 419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Much of China’s environment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is like the United States, 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BUT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there are also some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important differences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in environmental conditions.</a:t>
            </a:r>
          </a:p>
          <a:p>
            <a:pPr algn="ctr"/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8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505200" y="228600"/>
            <a:ext cx="4640376" cy="4705350"/>
          </a:xfrm>
          <a:prstGeom prst="roundRect">
            <a:avLst>
              <a:gd name="adj" fmla="val 419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Much of China’s environment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is like the United States, 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BUT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there are also some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important differences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in environmental conditions.</a:t>
            </a:r>
          </a:p>
          <a:p>
            <a:pPr algn="ctr"/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940629" y="2590800"/>
            <a:ext cx="3649980" cy="2209800"/>
          </a:xfrm>
          <a:prstGeom prst="wedgeRoundRectCallout">
            <a:avLst>
              <a:gd name="adj1" fmla="val -138703"/>
              <a:gd name="adj2" fmla="val -231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For example, China </a:t>
            </a:r>
            <a:b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does </a:t>
            </a:r>
            <a:r>
              <a:rPr lang="en-US" sz="2000" u="sng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have an ocean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next to its western border.</a:t>
            </a:r>
          </a:p>
          <a:p>
            <a:pPr algn="ctr"/>
            <a:endParaRPr lang="en-US" sz="8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China’s west is much drier</a:t>
            </a:r>
            <a:b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than California, Oregon,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Washington, or Alaska.</a:t>
            </a:r>
          </a:p>
        </p:txBody>
      </p:sp>
      <p:sp>
        <p:nvSpPr>
          <p:cNvPr id="3" name="Freeform 2"/>
          <p:cNvSpPr/>
          <p:nvPr/>
        </p:nvSpPr>
        <p:spPr>
          <a:xfrm>
            <a:off x="541391" y="985742"/>
            <a:ext cx="1223323" cy="2802936"/>
          </a:xfrm>
          <a:custGeom>
            <a:avLst/>
            <a:gdLst>
              <a:gd name="connsiteX0" fmla="*/ 157 w 310682"/>
              <a:gd name="connsiteY0" fmla="*/ 48986 h 518960"/>
              <a:gd name="connsiteX1" fmla="*/ 32815 w 310682"/>
              <a:gd name="connsiteY1" fmla="*/ 506186 h 518960"/>
              <a:gd name="connsiteX2" fmla="*/ 163443 w 310682"/>
              <a:gd name="connsiteY2" fmla="*/ 473529 h 518960"/>
              <a:gd name="connsiteX3" fmla="*/ 228757 w 310682"/>
              <a:gd name="connsiteY3" fmla="*/ 440872 h 518960"/>
              <a:gd name="connsiteX4" fmla="*/ 310400 w 310682"/>
              <a:gd name="connsiteY4" fmla="*/ 424543 h 518960"/>
              <a:gd name="connsiteX5" fmla="*/ 277743 w 310682"/>
              <a:gd name="connsiteY5" fmla="*/ 179615 h 518960"/>
              <a:gd name="connsiteX6" fmla="*/ 245086 w 310682"/>
              <a:gd name="connsiteY6" fmla="*/ 130629 h 518960"/>
              <a:gd name="connsiteX7" fmla="*/ 196100 w 310682"/>
              <a:gd name="connsiteY7" fmla="*/ 32657 h 518960"/>
              <a:gd name="connsiteX8" fmla="*/ 147115 w 310682"/>
              <a:gd name="connsiteY8" fmla="*/ 16329 h 518960"/>
              <a:gd name="connsiteX9" fmla="*/ 65472 w 310682"/>
              <a:gd name="connsiteY9" fmla="*/ 0 h 518960"/>
              <a:gd name="connsiteX0" fmla="*/ 721205 w 1031730"/>
              <a:gd name="connsiteY0" fmla="*/ 48986 h 2188909"/>
              <a:gd name="connsiteX1" fmla="*/ 2749 w 1031730"/>
              <a:gd name="connsiteY1" fmla="*/ 2188029 h 2188909"/>
              <a:gd name="connsiteX2" fmla="*/ 884491 w 1031730"/>
              <a:gd name="connsiteY2" fmla="*/ 473529 h 2188909"/>
              <a:gd name="connsiteX3" fmla="*/ 949805 w 1031730"/>
              <a:gd name="connsiteY3" fmla="*/ 440872 h 2188909"/>
              <a:gd name="connsiteX4" fmla="*/ 1031448 w 1031730"/>
              <a:gd name="connsiteY4" fmla="*/ 424543 h 2188909"/>
              <a:gd name="connsiteX5" fmla="*/ 998791 w 1031730"/>
              <a:gd name="connsiteY5" fmla="*/ 179615 h 2188909"/>
              <a:gd name="connsiteX6" fmla="*/ 966134 w 1031730"/>
              <a:gd name="connsiteY6" fmla="*/ 130629 h 2188909"/>
              <a:gd name="connsiteX7" fmla="*/ 917148 w 1031730"/>
              <a:gd name="connsiteY7" fmla="*/ 32657 h 2188909"/>
              <a:gd name="connsiteX8" fmla="*/ 868163 w 1031730"/>
              <a:gd name="connsiteY8" fmla="*/ 16329 h 2188909"/>
              <a:gd name="connsiteX9" fmla="*/ 786520 w 1031730"/>
              <a:gd name="connsiteY9" fmla="*/ 0 h 2188909"/>
              <a:gd name="connsiteX0" fmla="*/ 720355 w 1030880"/>
              <a:gd name="connsiteY0" fmla="*/ 48986 h 2519379"/>
              <a:gd name="connsiteX1" fmla="*/ 1899 w 1030880"/>
              <a:gd name="connsiteY1" fmla="*/ 2188029 h 2519379"/>
              <a:gd name="connsiteX2" fmla="*/ 524412 w 1030880"/>
              <a:gd name="connsiteY2" fmla="*/ 2334986 h 2519379"/>
              <a:gd name="connsiteX3" fmla="*/ 948955 w 1030880"/>
              <a:gd name="connsiteY3" fmla="*/ 440872 h 2519379"/>
              <a:gd name="connsiteX4" fmla="*/ 1030598 w 1030880"/>
              <a:gd name="connsiteY4" fmla="*/ 424543 h 2519379"/>
              <a:gd name="connsiteX5" fmla="*/ 997941 w 1030880"/>
              <a:gd name="connsiteY5" fmla="*/ 179615 h 2519379"/>
              <a:gd name="connsiteX6" fmla="*/ 965284 w 1030880"/>
              <a:gd name="connsiteY6" fmla="*/ 130629 h 2519379"/>
              <a:gd name="connsiteX7" fmla="*/ 916298 w 1030880"/>
              <a:gd name="connsiteY7" fmla="*/ 32657 h 2519379"/>
              <a:gd name="connsiteX8" fmla="*/ 867313 w 1030880"/>
              <a:gd name="connsiteY8" fmla="*/ 16329 h 2519379"/>
              <a:gd name="connsiteX9" fmla="*/ 785670 w 1030880"/>
              <a:gd name="connsiteY9" fmla="*/ 0 h 2519379"/>
              <a:gd name="connsiteX0" fmla="*/ 720496 w 1153020"/>
              <a:gd name="connsiteY0" fmla="*/ 48986 h 2429971"/>
              <a:gd name="connsiteX1" fmla="*/ 2040 w 1153020"/>
              <a:gd name="connsiteY1" fmla="*/ 2188029 h 2429971"/>
              <a:gd name="connsiteX2" fmla="*/ 524553 w 1153020"/>
              <a:gd name="connsiteY2" fmla="*/ 2334986 h 2429971"/>
              <a:gd name="connsiteX3" fmla="*/ 1128710 w 1153020"/>
              <a:gd name="connsiteY3" fmla="*/ 1779815 h 2429971"/>
              <a:gd name="connsiteX4" fmla="*/ 1030739 w 1153020"/>
              <a:gd name="connsiteY4" fmla="*/ 424543 h 2429971"/>
              <a:gd name="connsiteX5" fmla="*/ 998082 w 1153020"/>
              <a:gd name="connsiteY5" fmla="*/ 179615 h 2429971"/>
              <a:gd name="connsiteX6" fmla="*/ 965425 w 1153020"/>
              <a:gd name="connsiteY6" fmla="*/ 130629 h 2429971"/>
              <a:gd name="connsiteX7" fmla="*/ 916439 w 1153020"/>
              <a:gd name="connsiteY7" fmla="*/ 32657 h 2429971"/>
              <a:gd name="connsiteX8" fmla="*/ 867454 w 1153020"/>
              <a:gd name="connsiteY8" fmla="*/ 16329 h 2429971"/>
              <a:gd name="connsiteX9" fmla="*/ 785811 w 1153020"/>
              <a:gd name="connsiteY9" fmla="*/ 0 h 2429971"/>
              <a:gd name="connsiteX0" fmla="*/ 720496 w 1129438"/>
              <a:gd name="connsiteY0" fmla="*/ 48986 h 2429971"/>
              <a:gd name="connsiteX1" fmla="*/ 2040 w 1129438"/>
              <a:gd name="connsiteY1" fmla="*/ 2188029 h 2429971"/>
              <a:gd name="connsiteX2" fmla="*/ 524553 w 1129438"/>
              <a:gd name="connsiteY2" fmla="*/ 2334986 h 2429971"/>
              <a:gd name="connsiteX3" fmla="*/ 1128710 w 1129438"/>
              <a:gd name="connsiteY3" fmla="*/ 1779815 h 2429971"/>
              <a:gd name="connsiteX4" fmla="*/ 655182 w 1129438"/>
              <a:gd name="connsiteY4" fmla="*/ 881743 h 2429971"/>
              <a:gd name="connsiteX5" fmla="*/ 998082 w 1129438"/>
              <a:gd name="connsiteY5" fmla="*/ 179615 h 2429971"/>
              <a:gd name="connsiteX6" fmla="*/ 965425 w 1129438"/>
              <a:gd name="connsiteY6" fmla="*/ 130629 h 2429971"/>
              <a:gd name="connsiteX7" fmla="*/ 916439 w 1129438"/>
              <a:gd name="connsiteY7" fmla="*/ 32657 h 2429971"/>
              <a:gd name="connsiteX8" fmla="*/ 867454 w 1129438"/>
              <a:gd name="connsiteY8" fmla="*/ 16329 h 2429971"/>
              <a:gd name="connsiteX9" fmla="*/ 785811 w 1129438"/>
              <a:gd name="connsiteY9" fmla="*/ 0 h 2429971"/>
              <a:gd name="connsiteX0" fmla="*/ 15688 w 1175744"/>
              <a:gd name="connsiteY0" fmla="*/ 16329 h 2432059"/>
              <a:gd name="connsiteX1" fmla="*/ 48346 w 1175744"/>
              <a:gd name="connsiteY1" fmla="*/ 2188029 h 2432059"/>
              <a:gd name="connsiteX2" fmla="*/ 570859 w 1175744"/>
              <a:gd name="connsiteY2" fmla="*/ 2334986 h 2432059"/>
              <a:gd name="connsiteX3" fmla="*/ 1175016 w 1175744"/>
              <a:gd name="connsiteY3" fmla="*/ 1779815 h 2432059"/>
              <a:gd name="connsiteX4" fmla="*/ 701488 w 1175744"/>
              <a:gd name="connsiteY4" fmla="*/ 881743 h 2432059"/>
              <a:gd name="connsiteX5" fmla="*/ 1044388 w 1175744"/>
              <a:gd name="connsiteY5" fmla="*/ 179615 h 2432059"/>
              <a:gd name="connsiteX6" fmla="*/ 1011731 w 1175744"/>
              <a:gd name="connsiteY6" fmla="*/ 130629 h 2432059"/>
              <a:gd name="connsiteX7" fmla="*/ 962745 w 1175744"/>
              <a:gd name="connsiteY7" fmla="*/ 32657 h 2432059"/>
              <a:gd name="connsiteX8" fmla="*/ 913760 w 1175744"/>
              <a:gd name="connsiteY8" fmla="*/ 16329 h 2432059"/>
              <a:gd name="connsiteX9" fmla="*/ 832117 w 1175744"/>
              <a:gd name="connsiteY9" fmla="*/ 0 h 2432059"/>
              <a:gd name="connsiteX0" fmla="*/ 15688 w 1175744"/>
              <a:gd name="connsiteY0" fmla="*/ 228601 h 2644331"/>
              <a:gd name="connsiteX1" fmla="*/ 48346 w 1175744"/>
              <a:gd name="connsiteY1" fmla="*/ 2400301 h 2644331"/>
              <a:gd name="connsiteX2" fmla="*/ 570859 w 1175744"/>
              <a:gd name="connsiteY2" fmla="*/ 2547258 h 2644331"/>
              <a:gd name="connsiteX3" fmla="*/ 1175016 w 1175744"/>
              <a:gd name="connsiteY3" fmla="*/ 1992087 h 2644331"/>
              <a:gd name="connsiteX4" fmla="*/ 701488 w 1175744"/>
              <a:gd name="connsiteY4" fmla="*/ 1094015 h 2644331"/>
              <a:gd name="connsiteX5" fmla="*/ 1044388 w 1175744"/>
              <a:gd name="connsiteY5" fmla="*/ 391887 h 2644331"/>
              <a:gd name="connsiteX6" fmla="*/ 1011731 w 1175744"/>
              <a:gd name="connsiteY6" fmla="*/ 342901 h 2644331"/>
              <a:gd name="connsiteX7" fmla="*/ 962745 w 1175744"/>
              <a:gd name="connsiteY7" fmla="*/ 244929 h 2644331"/>
              <a:gd name="connsiteX8" fmla="*/ 913760 w 1175744"/>
              <a:gd name="connsiteY8" fmla="*/ 228601 h 2644331"/>
              <a:gd name="connsiteX9" fmla="*/ 15688 w 1175744"/>
              <a:gd name="connsiteY9" fmla="*/ 0 h 2644331"/>
              <a:gd name="connsiteX0" fmla="*/ 15688 w 1175744"/>
              <a:gd name="connsiteY0" fmla="*/ 653143 h 3068873"/>
              <a:gd name="connsiteX1" fmla="*/ 48346 w 1175744"/>
              <a:gd name="connsiteY1" fmla="*/ 2824843 h 3068873"/>
              <a:gd name="connsiteX2" fmla="*/ 570859 w 1175744"/>
              <a:gd name="connsiteY2" fmla="*/ 2971800 h 3068873"/>
              <a:gd name="connsiteX3" fmla="*/ 1175016 w 1175744"/>
              <a:gd name="connsiteY3" fmla="*/ 2416629 h 3068873"/>
              <a:gd name="connsiteX4" fmla="*/ 701488 w 1175744"/>
              <a:gd name="connsiteY4" fmla="*/ 1518557 h 3068873"/>
              <a:gd name="connsiteX5" fmla="*/ 1044388 w 1175744"/>
              <a:gd name="connsiteY5" fmla="*/ 816429 h 3068873"/>
              <a:gd name="connsiteX6" fmla="*/ 1011731 w 1175744"/>
              <a:gd name="connsiteY6" fmla="*/ 767443 h 3068873"/>
              <a:gd name="connsiteX7" fmla="*/ 962745 w 1175744"/>
              <a:gd name="connsiteY7" fmla="*/ 669471 h 3068873"/>
              <a:gd name="connsiteX8" fmla="*/ 276946 w 1175744"/>
              <a:gd name="connsiteY8" fmla="*/ 0 h 3068873"/>
              <a:gd name="connsiteX9" fmla="*/ 15688 w 1175744"/>
              <a:gd name="connsiteY9" fmla="*/ 424542 h 3068873"/>
              <a:gd name="connsiteX0" fmla="*/ 15688 w 1175744"/>
              <a:gd name="connsiteY0" fmla="*/ 654250 h 3069980"/>
              <a:gd name="connsiteX1" fmla="*/ 48346 w 1175744"/>
              <a:gd name="connsiteY1" fmla="*/ 2825950 h 3069980"/>
              <a:gd name="connsiteX2" fmla="*/ 570859 w 1175744"/>
              <a:gd name="connsiteY2" fmla="*/ 2972907 h 3069980"/>
              <a:gd name="connsiteX3" fmla="*/ 1175016 w 1175744"/>
              <a:gd name="connsiteY3" fmla="*/ 2417736 h 3069980"/>
              <a:gd name="connsiteX4" fmla="*/ 701488 w 1175744"/>
              <a:gd name="connsiteY4" fmla="*/ 1519664 h 3069980"/>
              <a:gd name="connsiteX5" fmla="*/ 1044388 w 1175744"/>
              <a:gd name="connsiteY5" fmla="*/ 817536 h 3069980"/>
              <a:gd name="connsiteX6" fmla="*/ 1011731 w 1175744"/>
              <a:gd name="connsiteY6" fmla="*/ 768550 h 3069980"/>
              <a:gd name="connsiteX7" fmla="*/ 962745 w 1175744"/>
              <a:gd name="connsiteY7" fmla="*/ 670578 h 3069980"/>
              <a:gd name="connsiteX8" fmla="*/ 276946 w 1175744"/>
              <a:gd name="connsiteY8" fmla="*/ 1107 h 3069980"/>
              <a:gd name="connsiteX9" fmla="*/ 15688 w 1175744"/>
              <a:gd name="connsiteY9" fmla="*/ 425649 h 3069980"/>
              <a:gd name="connsiteX0" fmla="*/ 15688 w 1175744"/>
              <a:gd name="connsiteY0" fmla="*/ 665204 h 3080934"/>
              <a:gd name="connsiteX1" fmla="*/ 48346 w 1175744"/>
              <a:gd name="connsiteY1" fmla="*/ 2836904 h 3080934"/>
              <a:gd name="connsiteX2" fmla="*/ 570859 w 1175744"/>
              <a:gd name="connsiteY2" fmla="*/ 2983861 h 3080934"/>
              <a:gd name="connsiteX3" fmla="*/ 1175016 w 1175744"/>
              <a:gd name="connsiteY3" fmla="*/ 2428690 h 3080934"/>
              <a:gd name="connsiteX4" fmla="*/ 701488 w 1175744"/>
              <a:gd name="connsiteY4" fmla="*/ 1530618 h 3080934"/>
              <a:gd name="connsiteX5" fmla="*/ 1044388 w 1175744"/>
              <a:gd name="connsiteY5" fmla="*/ 828490 h 3080934"/>
              <a:gd name="connsiteX6" fmla="*/ 1011731 w 1175744"/>
              <a:gd name="connsiteY6" fmla="*/ 779504 h 3080934"/>
              <a:gd name="connsiteX7" fmla="*/ 864774 w 1175744"/>
              <a:gd name="connsiteY7" fmla="*/ 175346 h 3080934"/>
              <a:gd name="connsiteX8" fmla="*/ 276946 w 1175744"/>
              <a:gd name="connsiteY8" fmla="*/ 12061 h 3080934"/>
              <a:gd name="connsiteX9" fmla="*/ 15688 w 1175744"/>
              <a:gd name="connsiteY9" fmla="*/ 436603 h 3080934"/>
              <a:gd name="connsiteX0" fmla="*/ 15688 w 1175744"/>
              <a:gd name="connsiteY0" fmla="*/ 686156 h 3101886"/>
              <a:gd name="connsiteX1" fmla="*/ 48346 w 1175744"/>
              <a:gd name="connsiteY1" fmla="*/ 2857856 h 3101886"/>
              <a:gd name="connsiteX2" fmla="*/ 570859 w 1175744"/>
              <a:gd name="connsiteY2" fmla="*/ 3004813 h 3101886"/>
              <a:gd name="connsiteX3" fmla="*/ 1175016 w 1175744"/>
              <a:gd name="connsiteY3" fmla="*/ 2449642 h 3101886"/>
              <a:gd name="connsiteX4" fmla="*/ 701488 w 1175744"/>
              <a:gd name="connsiteY4" fmla="*/ 1551570 h 3101886"/>
              <a:gd name="connsiteX5" fmla="*/ 1044388 w 1175744"/>
              <a:gd name="connsiteY5" fmla="*/ 849442 h 3101886"/>
              <a:gd name="connsiteX6" fmla="*/ 1011731 w 1175744"/>
              <a:gd name="connsiteY6" fmla="*/ 800456 h 3101886"/>
              <a:gd name="connsiteX7" fmla="*/ 995402 w 1175744"/>
              <a:gd name="connsiteY7" fmla="*/ 114655 h 3101886"/>
              <a:gd name="connsiteX8" fmla="*/ 276946 w 1175744"/>
              <a:gd name="connsiteY8" fmla="*/ 33013 h 3101886"/>
              <a:gd name="connsiteX9" fmla="*/ 15688 w 1175744"/>
              <a:gd name="connsiteY9" fmla="*/ 457555 h 3101886"/>
              <a:gd name="connsiteX0" fmla="*/ 15688 w 1175744"/>
              <a:gd name="connsiteY0" fmla="*/ 680387 h 3096117"/>
              <a:gd name="connsiteX1" fmla="*/ 48346 w 1175744"/>
              <a:gd name="connsiteY1" fmla="*/ 2852087 h 3096117"/>
              <a:gd name="connsiteX2" fmla="*/ 570859 w 1175744"/>
              <a:gd name="connsiteY2" fmla="*/ 2999044 h 3096117"/>
              <a:gd name="connsiteX3" fmla="*/ 1175016 w 1175744"/>
              <a:gd name="connsiteY3" fmla="*/ 2443873 h 3096117"/>
              <a:gd name="connsiteX4" fmla="*/ 701488 w 1175744"/>
              <a:gd name="connsiteY4" fmla="*/ 1545801 h 3096117"/>
              <a:gd name="connsiteX5" fmla="*/ 1044388 w 1175744"/>
              <a:gd name="connsiteY5" fmla="*/ 843673 h 3096117"/>
              <a:gd name="connsiteX6" fmla="*/ 962746 w 1175744"/>
              <a:gd name="connsiteY6" fmla="*/ 647730 h 3096117"/>
              <a:gd name="connsiteX7" fmla="*/ 995402 w 1175744"/>
              <a:gd name="connsiteY7" fmla="*/ 108886 h 3096117"/>
              <a:gd name="connsiteX8" fmla="*/ 276946 w 1175744"/>
              <a:gd name="connsiteY8" fmla="*/ 27244 h 3096117"/>
              <a:gd name="connsiteX9" fmla="*/ 15688 w 1175744"/>
              <a:gd name="connsiteY9" fmla="*/ 451786 h 3096117"/>
              <a:gd name="connsiteX0" fmla="*/ 15688 w 1175819"/>
              <a:gd name="connsiteY0" fmla="*/ 680387 h 3096117"/>
              <a:gd name="connsiteX1" fmla="*/ 48346 w 1175819"/>
              <a:gd name="connsiteY1" fmla="*/ 2852087 h 3096117"/>
              <a:gd name="connsiteX2" fmla="*/ 570859 w 1175819"/>
              <a:gd name="connsiteY2" fmla="*/ 2999044 h 3096117"/>
              <a:gd name="connsiteX3" fmla="*/ 1175016 w 1175819"/>
              <a:gd name="connsiteY3" fmla="*/ 2443873 h 3096117"/>
              <a:gd name="connsiteX4" fmla="*/ 701488 w 1175819"/>
              <a:gd name="connsiteY4" fmla="*/ 1545801 h 3096117"/>
              <a:gd name="connsiteX5" fmla="*/ 766802 w 1175819"/>
              <a:gd name="connsiteY5" fmla="*/ 1055944 h 3096117"/>
              <a:gd name="connsiteX6" fmla="*/ 962746 w 1175819"/>
              <a:gd name="connsiteY6" fmla="*/ 647730 h 3096117"/>
              <a:gd name="connsiteX7" fmla="*/ 995402 w 1175819"/>
              <a:gd name="connsiteY7" fmla="*/ 108886 h 3096117"/>
              <a:gd name="connsiteX8" fmla="*/ 276946 w 1175819"/>
              <a:gd name="connsiteY8" fmla="*/ 27244 h 3096117"/>
              <a:gd name="connsiteX9" fmla="*/ 15688 w 1175819"/>
              <a:gd name="connsiteY9" fmla="*/ 451786 h 3096117"/>
              <a:gd name="connsiteX0" fmla="*/ 15688 w 1175819"/>
              <a:gd name="connsiteY0" fmla="*/ 696101 h 3111831"/>
              <a:gd name="connsiteX1" fmla="*/ 48346 w 1175819"/>
              <a:gd name="connsiteY1" fmla="*/ 2867801 h 3111831"/>
              <a:gd name="connsiteX2" fmla="*/ 570859 w 1175819"/>
              <a:gd name="connsiteY2" fmla="*/ 3014758 h 3111831"/>
              <a:gd name="connsiteX3" fmla="*/ 1175016 w 1175819"/>
              <a:gd name="connsiteY3" fmla="*/ 2459587 h 3111831"/>
              <a:gd name="connsiteX4" fmla="*/ 701488 w 1175819"/>
              <a:gd name="connsiteY4" fmla="*/ 1561515 h 3111831"/>
              <a:gd name="connsiteX5" fmla="*/ 766802 w 1175819"/>
              <a:gd name="connsiteY5" fmla="*/ 1071658 h 3111831"/>
              <a:gd name="connsiteX6" fmla="*/ 962746 w 1175819"/>
              <a:gd name="connsiteY6" fmla="*/ 663444 h 3111831"/>
              <a:gd name="connsiteX7" fmla="*/ 995402 w 1175819"/>
              <a:gd name="connsiteY7" fmla="*/ 124600 h 3111831"/>
              <a:gd name="connsiteX8" fmla="*/ 276946 w 1175819"/>
              <a:gd name="connsiteY8" fmla="*/ 42958 h 3111831"/>
              <a:gd name="connsiteX9" fmla="*/ 15688 w 1175819"/>
              <a:gd name="connsiteY9" fmla="*/ 679771 h 3111831"/>
              <a:gd name="connsiteX0" fmla="*/ 15688 w 1175819"/>
              <a:gd name="connsiteY0" fmla="*/ 696101 h 3111831"/>
              <a:gd name="connsiteX1" fmla="*/ 48346 w 1175819"/>
              <a:gd name="connsiteY1" fmla="*/ 2867801 h 3111831"/>
              <a:gd name="connsiteX2" fmla="*/ 570859 w 1175819"/>
              <a:gd name="connsiteY2" fmla="*/ 3014758 h 3111831"/>
              <a:gd name="connsiteX3" fmla="*/ 1175016 w 1175819"/>
              <a:gd name="connsiteY3" fmla="*/ 2459587 h 3111831"/>
              <a:gd name="connsiteX4" fmla="*/ 701488 w 1175819"/>
              <a:gd name="connsiteY4" fmla="*/ 1561515 h 3111831"/>
              <a:gd name="connsiteX5" fmla="*/ 766802 w 1175819"/>
              <a:gd name="connsiteY5" fmla="*/ 1071658 h 3111831"/>
              <a:gd name="connsiteX6" fmla="*/ 962746 w 1175819"/>
              <a:gd name="connsiteY6" fmla="*/ 663444 h 3111831"/>
              <a:gd name="connsiteX7" fmla="*/ 995402 w 1175819"/>
              <a:gd name="connsiteY7" fmla="*/ 124600 h 3111831"/>
              <a:gd name="connsiteX8" fmla="*/ 276946 w 1175819"/>
              <a:gd name="connsiteY8" fmla="*/ 42958 h 3111831"/>
              <a:gd name="connsiteX9" fmla="*/ 15688 w 1175819"/>
              <a:gd name="connsiteY9" fmla="*/ 679771 h 3111831"/>
              <a:gd name="connsiteX0" fmla="*/ 15688 w 1175819"/>
              <a:gd name="connsiteY0" fmla="*/ 696101 h 3111831"/>
              <a:gd name="connsiteX1" fmla="*/ 48346 w 1175819"/>
              <a:gd name="connsiteY1" fmla="*/ 2867801 h 3111831"/>
              <a:gd name="connsiteX2" fmla="*/ 570859 w 1175819"/>
              <a:gd name="connsiteY2" fmla="*/ 3014758 h 3111831"/>
              <a:gd name="connsiteX3" fmla="*/ 1175016 w 1175819"/>
              <a:gd name="connsiteY3" fmla="*/ 2459587 h 3111831"/>
              <a:gd name="connsiteX4" fmla="*/ 701488 w 1175819"/>
              <a:gd name="connsiteY4" fmla="*/ 1561515 h 3111831"/>
              <a:gd name="connsiteX5" fmla="*/ 766802 w 1175819"/>
              <a:gd name="connsiteY5" fmla="*/ 1071658 h 3111831"/>
              <a:gd name="connsiteX6" fmla="*/ 962746 w 1175819"/>
              <a:gd name="connsiteY6" fmla="*/ 663444 h 3111831"/>
              <a:gd name="connsiteX7" fmla="*/ 995402 w 1175819"/>
              <a:gd name="connsiteY7" fmla="*/ 124600 h 3111831"/>
              <a:gd name="connsiteX8" fmla="*/ 276946 w 1175819"/>
              <a:gd name="connsiteY8" fmla="*/ 42958 h 3111831"/>
              <a:gd name="connsiteX9" fmla="*/ 15688 w 1175819"/>
              <a:gd name="connsiteY9" fmla="*/ 679771 h 3111831"/>
              <a:gd name="connsiteX0" fmla="*/ 65075 w 1225206"/>
              <a:gd name="connsiteY0" fmla="*/ 696101 h 3035290"/>
              <a:gd name="connsiteX1" fmla="*/ 32418 w 1225206"/>
              <a:gd name="connsiteY1" fmla="*/ 1741130 h 3035290"/>
              <a:gd name="connsiteX2" fmla="*/ 620246 w 1225206"/>
              <a:gd name="connsiteY2" fmla="*/ 3014758 h 3035290"/>
              <a:gd name="connsiteX3" fmla="*/ 1224403 w 1225206"/>
              <a:gd name="connsiteY3" fmla="*/ 2459587 h 3035290"/>
              <a:gd name="connsiteX4" fmla="*/ 750875 w 1225206"/>
              <a:gd name="connsiteY4" fmla="*/ 1561515 h 3035290"/>
              <a:gd name="connsiteX5" fmla="*/ 816189 w 1225206"/>
              <a:gd name="connsiteY5" fmla="*/ 1071658 h 3035290"/>
              <a:gd name="connsiteX6" fmla="*/ 1012133 w 1225206"/>
              <a:gd name="connsiteY6" fmla="*/ 663444 h 3035290"/>
              <a:gd name="connsiteX7" fmla="*/ 1044789 w 1225206"/>
              <a:gd name="connsiteY7" fmla="*/ 124600 h 3035290"/>
              <a:gd name="connsiteX8" fmla="*/ 326333 w 1225206"/>
              <a:gd name="connsiteY8" fmla="*/ 42958 h 3035290"/>
              <a:gd name="connsiteX9" fmla="*/ 65075 w 1225206"/>
              <a:gd name="connsiteY9" fmla="*/ 679771 h 3035290"/>
              <a:gd name="connsiteX0" fmla="*/ 62766 w 1223323"/>
              <a:gd name="connsiteY0" fmla="*/ 696101 h 2802936"/>
              <a:gd name="connsiteX1" fmla="*/ 30109 w 1223323"/>
              <a:gd name="connsiteY1" fmla="*/ 1741130 h 2802936"/>
              <a:gd name="connsiteX2" fmla="*/ 585280 w 1223323"/>
              <a:gd name="connsiteY2" fmla="*/ 2769830 h 2802936"/>
              <a:gd name="connsiteX3" fmla="*/ 1222094 w 1223323"/>
              <a:gd name="connsiteY3" fmla="*/ 2459587 h 2802936"/>
              <a:gd name="connsiteX4" fmla="*/ 748566 w 1223323"/>
              <a:gd name="connsiteY4" fmla="*/ 1561515 h 2802936"/>
              <a:gd name="connsiteX5" fmla="*/ 813880 w 1223323"/>
              <a:gd name="connsiteY5" fmla="*/ 1071658 h 2802936"/>
              <a:gd name="connsiteX6" fmla="*/ 1009824 w 1223323"/>
              <a:gd name="connsiteY6" fmla="*/ 663444 h 2802936"/>
              <a:gd name="connsiteX7" fmla="*/ 1042480 w 1223323"/>
              <a:gd name="connsiteY7" fmla="*/ 124600 h 2802936"/>
              <a:gd name="connsiteX8" fmla="*/ 324024 w 1223323"/>
              <a:gd name="connsiteY8" fmla="*/ 42958 h 2802936"/>
              <a:gd name="connsiteX9" fmla="*/ 62766 w 1223323"/>
              <a:gd name="connsiteY9" fmla="*/ 679771 h 280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323" h="2802936">
                <a:moveTo>
                  <a:pt x="62766" y="696101"/>
                </a:moveTo>
                <a:cubicBezTo>
                  <a:pt x="73652" y="848501"/>
                  <a:pt x="-56977" y="1395509"/>
                  <a:pt x="30109" y="1741130"/>
                </a:cubicBezTo>
                <a:cubicBezTo>
                  <a:pt x="117195" y="2086751"/>
                  <a:pt x="386616" y="2650087"/>
                  <a:pt x="585280" y="2769830"/>
                </a:cubicBezTo>
                <a:cubicBezTo>
                  <a:pt x="783944" y="2889573"/>
                  <a:pt x="1194880" y="2660973"/>
                  <a:pt x="1222094" y="2459587"/>
                </a:cubicBezTo>
                <a:cubicBezTo>
                  <a:pt x="1249308" y="2258201"/>
                  <a:pt x="816602" y="1792836"/>
                  <a:pt x="748566" y="1561515"/>
                </a:cubicBezTo>
                <a:cubicBezTo>
                  <a:pt x="680530" y="1330194"/>
                  <a:pt x="770337" y="1221336"/>
                  <a:pt x="813880" y="1071658"/>
                </a:cubicBezTo>
                <a:cubicBezTo>
                  <a:pt x="857423" y="921980"/>
                  <a:pt x="971724" y="821287"/>
                  <a:pt x="1009824" y="663444"/>
                </a:cubicBezTo>
                <a:cubicBezTo>
                  <a:pt x="1047924" y="505601"/>
                  <a:pt x="1156780" y="228014"/>
                  <a:pt x="1042480" y="124600"/>
                </a:cubicBezTo>
                <a:cubicBezTo>
                  <a:pt x="928180" y="21186"/>
                  <a:pt x="487310" y="-49570"/>
                  <a:pt x="324024" y="42958"/>
                </a:cubicBezTo>
                <a:cubicBezTo>
                  <a:pt x="160738" y="135486"/>
                  <a:pt x="68209" y="358644"/>
                  <a:pt x="62766" y="679771"/>
                </a:cubicBezTo>
              </a:path>
            </a:pathLst>
          </a:custGeom>
          <a:solidFill>
            <a:srgbClr val="66FFFF">
              <a:alpha val="27059"/>
            </a:srgb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3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505200" y="228600"/>
            <a:ext cx="4640376" cy="4705350"/>
          </a:xfrm>
          <a:prstGeom prst="roundRect">
            <a:avLst>
              <a:gd name="adj" fmla="val 419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Much of China’s environment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is like the United States, 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BUT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there are also some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important differences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in environmental conditions.</a:t>
            </a:r>
          </a:p>
          <a:p>
            <a:pPr algn="ctr"/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940629" y="2590800"/>
            <a:ext cx="3649980" cy="2209800"/>
          </a:xfrm>
          <a:prstGeom prst="wedgeRoundRectCallout">
            <a:avLst>
              <a:gd name="adj1" fmla="val -135422"/>
              <a:gd name="adj2" fmla="val -2811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For example, China </a:t>
            </a:r>
            <a:b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does </a:t>
            </a:r>
            <a:r>
              <a:rPr lang="en-US" sz="2000" u="sng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have an ocean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next to its western border.</a:t>
            </a:r>
          </a:p>
          <a:p>
            <a:pPr algn="ctr"/>
            <a:endParaRPr lang="en-US" sz="8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China’s west is much drier</a:t>
            </a:r>
            <a:b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than California, Oregon,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Washington, or Alaska.</a:t>
            </a:r>
          </a:p>
        </p:txBody>
      </p:sp>
      <p:sp>
        <p:nvSpPr>
          <p:cNvPr id="3" name="Freeform 2"/>
          <p:cNvSpPr/>
          <p:nvPr/>
        </p:nvSpPr>
        <p:spPr>
          <a:xfrm>
            <a:off x="541391" y="985742"/>
            <a:ext cx="1223323" cy="2802936"/>
          </a:xfrm>
          <a:custGeom>
            <a:avLst/>
            <a:gdLst>
              <a:gd name="connsiteX0" fmla="*/ 157 w 310682"/>
              <a:gd name="connsiteY0" fmla="*/ 48986 h 518960"/>
              <a:gd name="connsiteX1" fmla="*/ 32815 w 310682"/>
              <a:gd name="connsiteY1" fmla="*/ 506186 h 518960"/>
              <a:gd name="connsiteX2" fmla="*/ 163443 w 310682"/>
              <a:gd name="connsiteY2" fmla="*/ 473529 h 518960"/>
              <a:gd name="connsiteX3" fmla="*/ 228757 w 310682"/>
              <a:gd name="connsiteY3" fmla="*/ 440872 h 518960"/>
              <a:gd name="connsiteX4" fmla="*/ 310400 w 310682"/>
              <a:gd name="connsiteY4" fmla="*/ 424543 h 518960"/>
              <a:gd name="connsiteX5" fmla="*/ 277743 w 310682"/>
              <a:gd name="connsiteY5" fmla="*/ 179615 h 518960"/>
              <a:gd name="connsiteX6" fmla="*/ 245086 w 310682"/>
              <a:gd name="connsiteY6" fmla="*/ 130629 h 518960"/>
              <a:gd name="connsiteX7" fmla="*/ 196100 w 310682"/>
              <a:gd name="connsiteY7" fmla="*/ 32657 h 518960"/>
              <a:gd name="connsiteX8" fmla="*/ 147115 w 310682"/>
              <a:gd name="connsiteY8" fmla="*/ 16329 h 518960"/>
              <a:gd name="connsiteX9" fmla="*/ 65472 w 310682"/>
              <a:gd name="connsiteY9" fmla="*/ 0 h 518960"/>
              <a:gd name="connsiteX0" fmla="*/ 721205 w 1031730"/>
              <a:gd name="connsiteY0" fmla="*/ 48986 h 2188909"/>
              <a:gd name="connsiteX1" fmla="*/ 2749 w 1031730"/>
              <a:gd name="connsiteY1" fmla="*/ 2188029 h 2188909"/>
              <a:gd name="connsiteX2" fmla="*/ 884491 w 1031730"/>
              <a:gd name="connsiteY2" fmla="*/ 473529 h 2188909"/>
              <a:gd name="connsiteX3" fmla="*/ 949805 w 1031730"/>
              <a:gd name="connsiteY3" fmla="*/ 440872 h 2188909"/>
              <a:gd name="connsiteX4" fmla="*/ 1031448 w 1031730"/>
              <a:gd name="connsiteY4" fmla="*/ 424543 h 2188909"/>
              <a:gd name="connsiteX5" fmla="*/ 998791 w 1031730"/>
              <a:gd name="connsiteY5" fmla="*/ 179615 h 2188909"/>
              <a:gd name="connsiteX6" fmla="*/ 966134 w 1031730"/>
              <a:gd name="connsiteY6" fmla="*/ 130629 h 2188909"/>
              <a:gd name="connsiteX7" fmla="*/ 917148 w 1031730"/>
              <a:gd name="connsiteY7" fmla="*/ 32657 h 2188909"/>
              <a:gd name="connsiteX8" fmla="*/ 868163 w 1031730"/>
              <a:gd name="connsiteY8" fmla="*/ 16329 h 2188909"/>
              <a:gd name="connsiteX9" fmla="*/ 786520 w 1031730"/>
              <a:gd name="connsiteY9" fmla="*/ 0 h 2188909"/>
              <a:gd name="connsiteX0" fmla="*/ 720355 w 1030880"/>
              <a:gd name="connsiteY0" fmla="*/ 48986 h 2519379"/>
              <a:gd name="connsiteX1" fmla="*/ 1899 w 1030880"/>
              <a:gd name="connsiteY1" fmla="*/ 2188029 h 2519379"/>
              <a:gd name="connsiteX2" fmla="*/ 524412 w 1030880"/>
              <a:gd name="connsiteY2" fmla="*/ 2334986 h 2519379"/>
              <a:gd name="connsiteX3" fmla="*/ 948955 w 1030880"/>
              <a:gd name="connsiteY3" fmla="*/ 440872 h 2519379"/>
              <a:gd name="connsiteX4" fmla="*/ 1030598 w 1030880"/>
              <a:gd name="connsiteY4" fmla="*/ 424543 h 2519379"/>
              <a:gd name="connsiteX5" fmla="*/ 997941 w 1030880"/>
              <a:gd name="connsiteY5" fmla="*/ 179615 h 2519379"/>
              <a:gd name="connsiteX6" fmla="*/ 965284 w 1030880"/>
              <a:gd name="connsiteY6" fmla="*/ 130629 h 2519379"/>
              <a:gd name="connsiteX7" fmla="*/ 916298 w 1030880"/>
              <a:gd name="connsiteY7" fmla="*/ 32657 h 2519379"/>
              <a:gd name="connsiteX8" fmla="*/ 867313 w 1030880"/>
              <a:gd name="connsiteY8" fmla="*/ 16329 h 2519379"/>
              <a:gd name="connsiteX9" fmla="*/ 785670 w 1030880"/>
              <a:gd name="connsiteY9" fmla="*/ 0 h 2519379"/>
              <a:gd name="connsiteX0" fmla="*/ 720496 w 1153020"/>
              <a:gd name="connsiteY0" fmla="*/ 48986 h 2429971"/>
              <a:gd name="connsiteX1" fmla="*/ 2040 w 1153020"/>
              <a:gd name="connsiteY1" fmla="*/ 2188029 h 2429971"/>
              <a:gd name="connsiteX2" fmla="*/ 524553 w 1153020"/>
              <a:gd name="connsiteY2" fmla="*/ 2334986 h 2429971"/>
              <a:gd name="connsiteX3" fmla="*/ 1128710 w 1153020"/>
              <a:gd name="connsiteY3" fmla="*/ 1779815 h 2429971"/>
              <a:gd name="connsiteX4" fmla="*/ 1030739 w 1153020"/>
              <a:gd name="connsiteY4" fmla="*/ 424543 h 2429971"/>
              <a:gd name="connsiteX5" fmla="*/ 998082 w 1153020"/>
              <a:gd name="connsiteY5" fmla="*/ 179615 h 2429971"/>
              <a:gd name="connsiteX6" fmla="*/ 965425 w 1153020"/>
              <a:gd name="connsiteY6" fmla="*/ 130629 h 2429971"/>
              <a:gd name="connsiteX7" fmla="*/ 916439 w 1153020"/>
              <a:gd name="connsiteY7" fmla="*/ 32657 h 2429971"/>
              <a:gd name="connsiteX8" fmla="*/ 867454 w 1153020"/>
              <a:gd name="connsiteY8" fmla="*/ 16329 h 2429971"/>
              <a:gd name="connsiteX9" fmla="*/ 785811 w 1153020"/>
              <a:gd name="connsiteY9" fmla="*/ 0 h 2429971"/>
              <a:gd name="connsiteX0" fmla="*/ 720496 w 1129438"/>
              <a:gd name="connsiteY0" fmla="*/ 48986 h 2429971"/>
              <a:gd name="connsiteX1" fmla="*/ 2040 w 1129438"/>
              <a:gd name="connsiteY1" fmla="*/ 2188029 h 2429971"/>
              <a:gd name="connsiteX2" fmla="*/ 524553 w 1129438"/>
              <a:gd name="connsiteY2" fmla="*/ 2334986 h 2429971"/>
              <a:gd name="connsiteX3" fmla="*/ 1128710 w 1129438"/>
              <a:gd name="connsiteY3" fmla="*/ 1779815 h 2429971"/>
              <a:gd name="connsiteX4" fmla="*/ 655182 w 1129438"/>
              <a:gd name="connsiteY4" fmla="*/ 881743 h 2429971"/>
              <a:gd name="connsiteX5" fmla="*/ 998082 w 1129438"/>
              <a:gd name="connsiteY5" fmla="*/ 179615 h 2429971"/>
              <a:gd name="connsiteX6" fmla="*/ 965425 w 1129438"/>
              <a:gd name="connsiteY6" fmla="*/ 130629 h 2429971"/>
              <a:gd name="connsiteX7" fmla="*/ 916439 w 1129438"/>
              <a:gd name="connsiteY7" fmla="*/ 32657 h 2429971"/>
              <a:gd name="connsiteX8" fmla="*/ 867454 w 1129438"/>
              <a:gd name="connsiteY8" fmla="*/ 16329 h 2429971"/>
              <a:gd name="connsiteX9" fmla="*/ 785811 w 1129438"/>
              <a:gd name="connsiteY9" fmla="*/ 0 h 2429971"/>
              <a:gd name="connsiteX0" fmla="*/ 15688 w 1175744"/>
              <a:gd name="connsiteY0" fmla="*/ 16329 h 2432059"/>
              <a:gd name="connsiteX1" fmla="*/ 48346 w 1175744"/>
              <a:gd name="connsiteY1" fmla="*/ 2188029 h 2432059"/>
              <a:gd name="connsiteX2" fmla="*/ 570859 w 1175744"/>
              <a:gd name="connsiteY2" fmla="*/ 2334986 h 2432059"/>
              <a:gd name="connsiteX3" fmla="*/ 1175016 w 1175744"/>
              <a:gd name="connsiteY3" fmla="*/ 1779815 h 2432059"/>
              <a:gd name="connsiteX4" fmla="*/ 701488 w 1175744"/>
              <a:gd name="connsiteY4" fmla="*/ 881743 h 2432059"/>
              <a:gd name="connsiteX5" fmla="*/ 1044388 w 1175744"/>
              <a:gd name="connsiteY5" fmla="*/ 179615 h 2432059"/>
              <a:gd name="connsiteX6" fmla="*/ 1011731 w 1175744"/>
              <a:gd name="connsiteY6" fmla="*/ 130629 h 2432059"/>
              <a:gd name="connsiteX7" fmla="*/ 962745 w 1175744"/>
              <a:gd name="connsiteY7" fmla="*/ 32657 h 2432059"/>
              <a:gd name="connsiteX8" fmla="*/ 913760 w 1175744"/>
              <a:gd name="connsiteY8" fmla="*/ 16329 h 2432059"/>
              <a:gd name="connsiteX9" fmla="*/ 832117 w 1175744"/>
              <a:gd name="connsiteY9" fmla="*/ 0 h 2432059"/>
              <a:gd name="connsiteX0" fmla="*/ 15688 w 1175744"/>
              <a:gd name="connsiteY0" fmla="*/ 228601 h 2644331"/>
              <a:gd name="connsiteX1" fmla="*/ 48346 w 1175744"/>
              <a:gd name="connsiteY1" fmla="*/ 2400301 h 2644331"/>
              <a:gd name="connsiteX2" fmla="*/ 570859 w 1175744"/>
              <a:gd name="connsiteY2" fmla="*/ 2547258 h 2644331"/>
              <a:gd name="connsiteX3" fmla="*/ 1175016 w 1175744"/>
              <a:gd name="connsiteY3" fmla="*/ 1992087 h 2644331"/>
              <a:gd name="connsiteX4" fmla="*/ 701488 w 1175744"/>
              <a:gd name="connsiteY4" fmla="*/ 1094015 h 2644331"/>
              <a:gd name="connsiteX5" fmla="*/ 1044388 w 1175744"/>
              <a:gd name="connsiteY5" fmla="*/ 391887 h 2644331"/>
              <a:gd name="connsiteX6" fmla="*/ 1011731 w 1175744"/>
              <a:gd name="connsiteY6" fmla="*/ 342901 h 2644331"/>
              <a:gd name="connsiteX7" fmla="*/ 962745 w 1175744"/>
              <a:gd name="connsiteY7" fmla="*/ 244929 h 2644331"/>
              <a:gd name="connsiteX8" fmla="*/ 913760 w 1175744"/>
              <a:gd name="connsiteY8" fmla="*/ 228601 h 2644331"/>
              <a:gd name="connsiteX9" fmla="*/ 15688 w 1175744"/>
              <a:gd name="connsiteY9" fmla="*/ 0 h 2644331"/>
              <a:gd name="connsiteX0" fmla="*/ 15688 w 1175744"/>
              <a:gd name="connsiteY0" fmla="*/ 653143 h 3068873"/>
              <a:gd name="connsiteX1" fmla="*/ 48346 w 1175744"/>
              <a:gd name="connsiteY1" fmla="*/ 2824843 h 3068873"/>
              <a:gd name="connsiteX2" fmla="*/ 570859 w 1175744"/>
              <a:gd name="connsiteY2" fmla="*/ 2971800 h 3068873"/>
              <a:gd name="connsiteX3" fmla="*/ 1175016 w 1175744"/>
              <a:gd name="connsiteY3" fmla="*/ 2416629 h 3068873"/>
              <a:gd name="connsiteX4" fmla="*/ 701488 w 1175744"/>
              <a:gd name="connsiteY4" fmla="*/ 1518557 h 3068873"/>
              <a:gd name="connsiteX5" fmla="*/ 1044388 w 1175744"/>
              <a:gd name="connsiteY5" fmla="*/ 816429 h 3068873"/>
              <a:gd name="connsiteX6" fmla="*/ 1011731 w 1175744"/>
              <a:gd name="connsiteY6" fmla="*/ 767443 h 3068873"/>
              <a:gd name="connsiteX7" fmla="*/ 962745 w 1175744"/>
              <a:gd name="connsiteY7" fmla="*/ 669471 h 3068873"/>
              <a:gd name="connsiteX8" fmla="*/ 276946 w 1175744"/>
              <a:gd name="connsiteY8" fmla="*/ 0 h 3068873"/>
              <a:gd name="connsiteX9" fmla="*/ 15688 w 1175744"/>
              <a:gd name="connsiteY9" fmla="*/ 424542 h 3068873"/>
              <a:gd name="connsiteX0" fmla="*/ 15688 w 1175744"/>
              <a:gd name="connsiteY0" fmla="*/ 654250 h 3069980"/>
              <a:gd name="connsiteX1" fmla="*/ 48346 w 1175744"/>
              <a:gd name="connsiteY1" fmla="*/ 2825950 h 3069980"/>
              <a:gd name="connsiteX2" fmla="*/ 570859 w 1175744"/>
              <a:gd name="connsiteY2" fmla="*/ 2972907 h 3069980"/>
              <a:gd name="connsiteX3" fmla="*/ 1175016 w 1175744"/>
              <a:gd name="connsiteY3" fmla="*/ 2417736 h 3069980"/>
              <a:gd name="connsiteX4" fmla="*/ 701488 w 1175744"/>
              <a:gd name="connsiteY4" fmla="*/ 1519664 h 3069980"/>
              <a:gd name="connsiteX5" fmla="*/ 1044388 w 1175744"/>
              <a:gd name="connsiteY5" fmla="*/ 817536 h 3069980"/>
              <a:gd name="connsiteX6" fmla="*/ 1011731 w 1175744"/>
              <a:gd name="connsiteY6" fmla="*/ 768550 h 3069980"/>
              <a:gd name="connsiteX7" fmla="*/ 962745 w 1175744"/>
              <a:gd name="connsiteY7" fmla="*/ 670578 h 3069980"/>
              <a:gd name="connsiteX8" fmla="*/ 276946 w 1175744"/>
              <a:gd name="connsiteY8" fmla="*/ 1107 h 3069980"/>
              <a:gd name="connsiteX9" fmla="*/ 15688 w 1175744"/>
              <a:gd name="connsiteY9" fmla="*/ 425649 h 3069980"/>
              <a:gd name="connsiteX0" fmla="*/ 15688 w 1175744"/>
              <a:gd name="connsiteY0" fmla="*/ 665204 h 3080934"/>
              <a:gd name="connsiteX1" fmla="*/ 48346 w 1175744"/>
              <a:gd name="connsiteY1" fmla="*/ 2836904 h 3080934"/>
              <a:gd name="connsiteX2" fmla="*/ 570859 w 1175744"/>
              <a:gd name="connsiteY2" fmla="*/ 2983861 h 3080934"/>
              <a:gd name="connsiteX3" fmla="*/ 1175016 w 1175744"/>
              <a:gd name="connsiteY3" fmla="*/ 2428690 h 3080934"/>
              <a:gd name="connsiteX4" fmla="*/ 701488 w 1175744"/>
              <a:gd name="connsiteY4" fmla="*/ 1530618 h 3080934"/>
              <a:gd name="connsiteX5" fmla="*/ 1044388 w 1175744"/>
              <a:gd name="connsiteY5" fmla="*/ 828490 h 3080934"/>
              <a:gd name="connsiteX6" fmla="*/ 1011731 w 1175744"/>
              <a:gd name="connsiteY6" fmla="*/ 779504 h 3080934"/>
              <a:gd name="connsiteX7" fmla="*/ 864774 w 1175744"/>
              <a:gd name="connsiteY7" fmla="*/ 175346 h 3080934"/>
              <a:gd name="connsiteX8" fmla="*/ 276946 w 1175744"/>
              <a:gd name="connsiteY8" fmla="*/ 12061 h 3080934"/>
              <a:gd name="connsiteX9" fmla="*/ 15688 w 1175744"/>
              <a:gd name="connsiteY9" fmla="*/ 436603 h 3080934"/>
              <a:gd name="connsiteX0" fmla="*/ 15688 w 1175744"/>
              <a:gd name="connsiteY0" fmla="*/ 686156 h 3101886"/>
              <a:gd name="connsiteX1" fmla="*/ 48346 w 1175744"/>
              <a:gd name="connsiteY1" fmla="*/ 2857856 h 3101886"/>
              <a:gd name="connsiteX2" fmla="*/ 570859 w 1175744"/>
              <a:gd name="connsiteY2" fmla="*/ 3004813 h 3101886"/>
              <a:gd name="connsiteX3" fmla="*/ 1175016 w 1175744"/>
              <a:gd name="connsiteY3" fmla="*/ 2449642 h 3101886"/>
              <a:gd name="connsiteX4" fmla="*/ 701488 w 1175744"/>
              <a:gd name="connsiteY4" fmla="*/ 1551570 h 3101886"/>
              <a:gd name="connsiteX5" fmla="*/ 1044388 w 1175744"/>
              <a:gd name="connsiteY5" fmla="*/ 849442 h 3101886"/>
              <a:gd name="connsiteX6" fmla="*/ 1011731 w 1175744"/>
              <a:gd name="connsiteY6" fmla="*/ 800456 h 3101886"/>
              <a:gd name="connsiteX7" fmla="*/ 995402 w 1175744"/>
              <a:gd name="connsiteY7" fmla="*/ 114655 h 3101886"/>
              <a:gd name="connsiteX8" fmla="*/ 276946 w 1175744"/>
              <a:gd name="connsiteY8" fmla="*/ 33013 h 3101886"/>
              <a:gd name="connsiteX9" fmla="*/ 15688 w 1175744"/>
              <a:gd name="connsiteY9" fmla="*/ 457555 h 3101886"/>
              <a:gd name="connsiteX0" fmla="*/ 15688 w 1175744"/>
              <a:gd name="connsiteY0" fmla="*/ 680387 h 3096117"/>
              <a:gd name="connsiteX1" fmla="*/ 48346 w 1175744"/>
              <a:gd name="connsiteY1" fmla="*/ 2852087 h 3096117"/>
              <a:gd name="connsiteX2" fmla="*/ 570859 w 1175744"/>
              <a:gd name="connsiteY2" fmla="*/ 2999044 h 3096117"/>
              <a:gd name="connsiteX3" fmla="*/ 1175016 w 1175744"/>
              <a:gd name="connsiteY3" fmla="*/ 2443873 h 3096117"/>
              <a:gd name="connsiteX4" fmla="*/ 701488 w 1175744"/>
              <a:gd name="connsiteY4" fmla="*/ 1545801 h 3096117"/>
              <a:gd name="connsiteX5" fmla="*/ 1044388 w 1175744"/>
              <a:gd name="connsiteY5" fmla="*/ 843673 h 3096117"/>
              <a:gd name="connsiteX6" fmla="*/ 962746 w 1175744"/>
              <a:gd name="connsiteY6" fmla="*/ 647730 h 3096117"/>
              <a:gd name="connsiteX7" fmla="*/ 995402 w 1175744"/>
              <a:gd name="connsiteY7" fmla="*/ 108886 h 3096117"/>
              <a:gd name="connsiteX8" fmla="*/ 276946 w 1175744"/>
              <a:gd name="connsiteY8" fmla="*/ 27244 h 3096117"/>
              <a:gd name="connsiteX9" fmla="*/ 15688 w 1175744"/>
              <a:gd name="connsiteY9" fmla="*/ 451786 h 3096117"/>
              <a:gd name="connsiteX0" fmla="*/ 15688 w 1175819"/>
              <a:gd name="connsiteY0" fmla="*/ 680387 h 3096117"/>
              <a:gd name="connsiteX1" fmla="*/ 48346 w 1175819"/>
              <a:gd name="connsiteY1" fmla="*/ 2852087 h 3096117"/>
              <a:gd name="connsiteX2" fmla="*/ 570859 w 1175819"/>
              <a:gd name="connsiteY2" fmla="*/ 2999044 h 3096117"/>
              <a:gd name="connsiteX3" fmla="*/ 1175016 w 1175819"/>
              <a:gd name="connsiteY3" fmla="*/ 2443873 h 3096117"/>
              <a:gd name="connsiteX4" fmla="*/ 701488 w 1175819"/>
              <a:gd name="connsiteY4" fmla="*/ 1545801 h 3096117"/>
              <a:gd name="connsiteX5" fmla="*/ 766802 w 1175819"/>
              <a:gd name="connsiteY5" fmla="*/ 1055944 h 3096117"/>
              <a:gd name="connsiteX6" fmla="*/ 962746 w 1175819"/>
              <a:gd name="connsiteY6" fmla="*/ 647730 h 3096117"/>
              <a:gd name="connsiteX7" fmla="*/ 995402 w 1175819"/>
              <a:gd name="connsiteY7" fmla="*/ 108886 h 3096117"/>
              <a:gd name="connsiteX8" fmla="*/ 276946 w 1175819"/>
              <a:gd name="connsiteY8" fmla="*/ 27244 h 3096117"/>
              <a:gd name="connsiteX9" fmla="*/ 15688 w 1175819"/>
              <a:gd name="connsiteY9" fmla="*/ 451786 h 3096117"/>
              <a:gd name="connsiteX0" fmla="*/ 15688 w 1175819"/>
              <a:gd name="connsiteY0" fmla="*/ 696101 h 3111831"/>
              <a:gd name="connsiteX1" fmla="*/ 48346 w 1175819"/>
              <a:gd name="connsiteY1" fmla="*/ 2867801 h 3111831"/>
              <a:gd name="connsiteX2" fmla="*/ 570859 w 1175819"/>
              <a:gd name="connsiteY2" fmla="*/ 3014758 h 3111831"/>
              <a:gd name="connsiteX3" fmla="*/ 1175016 w 1175819"/>
              <a:gd name="connsiteY3" fmla="*/ 2459587 h 3111831"/>
              <a:gd name="connsiteX4" fmla="*/ 701488 w 1175819"/>
              <a:gd name="connsiteY4" fmla="*/ 1561515 h 3111831"/>
              <a:gd name="connsiteX5" fmla="*/ 766802 w 1175819"/>
              <a:gd name="connsiteY5" fmla="*/ 1071658 h 3111831"/>
              <a:gd name="connsiteX6" fmla="*/ 962746 w 1175819"/>
              <a:gd name="connsiteY6" fmla="*/ 663444 h 3111831"/>
              <a:gd name="connsiteX7" fmla="*/ 995402 w 1175819"/>
              <a:gd name="connsiteY7" fmla="*/ 124600 h 3111831"/>
              <a:gd name="connsiteX8" fmla="*/ 276946 w 1175819"/>
              <a:gd name="connsiteY8" fmla="*/ 42958 h 3111831"/>
              <a:gd name="connsiteX9" fmla="*/ 15688 w 1175819"/>
              <a:gd name="connsiteY9" fmla="*/ 679771 h 3111831"/>
              <a:gd name="connsiteX0" fmla="*/ 15688 w 1175819"/>
              <a:gd name="connsiteY0" fmla="*/ 696101 h 3111831"/>
              <a:gd name="connsiteX1" fmla="*/ 48346 w 1175819"/>
              <a:gd name="connsiteY1" fmla="*/ 2867801 h 3111831"/>
              <a:gd name="connsiteX2" fmla="*/ 570859 w 1175819"/>
              <a:gd name="connsiteY2" fmla="*/ 3014758 h 3111831"/>
              <a:gd name="connsiteX3" fmla="*/ 1175016 w 1175819"/>
              <a:gd name="connsiteY3" fmla="*/ 2459587 h 3111831"/>
              <a:gd name="connsiteX4" fmla="*/ 701488 w 1175819"/>
              <a:gd name="connsiteY4" fmla="*/ 1561515 h 3111831"/>
              <a:gd name="connsiteX5" fmla="*/ 766802 w 1175819"/>
              <a:gd name="connsiteY5" fmla="*/ 1071658 h 3111831"/>
              <a:gd name="connsiteX6" fmla="*/ 962746 w 1175819"/>
              <a:gd name="connsiteY6" fmla="*/ 663444 h 3111831"/>
              <a:gd name="connsiteX7" fmla="*/ 995402 w 1175819"/>
              <a:gd name="connsiteY7" fmla="*/ 124600 h 3111831"/>
              <a:gd name="connsiteX8" fmla="*/ 276946 w 1175819"/>
              <a:gd name="connsiteY8" fmla="*/ 42958 h 3111831"/>
              <a:gd name="connsiteX9" fmla="*/ 15688 w 1175819"/>
              <a:gd name="connsiteY9" fmla="*/ 679771 h 3111831"/>
              <a:gd name="connsiteX0" fmla="*/ 15688 w 1175819"/>
              <a:gd name="connsiteY0" fmla="*/ 696101 h 3111831"/>
              <a:gd name="connsiteX1" fmla="*/ 48346 w 1175819"/>
              <a:gd name="connsiteY1" fmla="*/ 2867801 h 3111831"/>
              <a:gd name="connsiteX2" fmla="*/ 570859 w 1175819"/>
              <a:gd name="connsiteY2" fmla="*/ 3014758 h 3111831"/>
              <a:gd name="connsiteX3" fmla="*/ 1175016 w 1175819"/>
              <a:gd name="connsiteY3" fmla="*/ 2459587 h 3111831"/>
              <a:gd name="connsiteX4" fmla="*/ 701488 w 1175819"/>
              <a:gd name="connsiteY4" fmla="*/ 1561515 h 3111831"/>
              <a:gd name="connsiteX5" fmla="*/ 766802 w 1175819"/>
              <a:gd name="connsiteY5" fmla="*/ 1071658 h 3111831"/>
              <a:gd name="connsiteX6" fmla="*/ 962746 w 1175819"/>
              <a:gd name="connsiteY6" fmla="*/ 663444 h 3111831"/>
              <a:gd name="connsiteX7" fmla="*/ 995402 w 1175819"/>
              <a:gd name="connsiteY7" fmla="*/ 124600 h 3111831"/>
              <a:gd name="connsiteX8" fmla="*/ 276946 w 1175819"/>
              <a:gd name="connsiteY8" fmla="*/ 42958 h 3111831"/>
              <a:gd name="connsiteX9" fmla="*/ 15688 w 1175819"/>
              <a:gd name="connsiteY9" fmla="*/ 679771 h 3111831"/>
              <a:gd name="connsiteX0" fmla="*/ 65075 w 1225206"/>
              <a:gd name="connsiteY0" fmla="*/ 696101 h 3035290"/>
              <a:gd name="connsiteX1" fmla="*/ 32418 w 1225206"/>
              <a:gd name="connsiteY1" fmla="*/ 1741130 h 3035290"/>
              <a:gd name="connsiteX2" fmla="*/ 620246 w 1225206"/>
              <a:gd name="connsiteY2" fmla="*/ 3014758 h 3035290"/>
              <a:gd name="connsiteX3" fmla="*/ 1224403 w 1225206"/>
              <a:gd name="connsiteY3" fmla="*/ 2459587 h 3035290"/>
              <a:gd name="connsiteX4" fmla="*/ 750875 w 1225206"/>
              <a:gd name="connsiteY4" fmla="*/ 1561515 h 3035290"/>
              <a:gd name="connsiteX5" fmla="*/ 816189 w 1225206"/>
              <a:gd name="connsiteY5" fmla="*/ 1071658 h 3035290"/>
              <a:gd name="connsiteX6" fmla="*/ 1012133 w 1225206"/>
              <a:gd name="connsiteY6" fmla="*/ 663444 h 3035290"/>
              <a:gd name="connsiteX7" fmla="*/ 1044789 w 1225206"/>
              <a:gd name="connsiteY7" fmla="*/ 124600 h 3035290"/>
              <a:gd name="connsiteX8" fmla="*/ 326333 w 1225206"/>
              <a:gd name="connsiteY8" fmla="*/ 42958 h 3035290"/>
              <a:gd name="connsiteX9" fmla="*/ 65075 w 1225206"/>
              <a:gd name="connsiteY9" fmla="*/ 679771 h 3035290"/>
              <a:gd name="connsiteX0" fmla="*/ 62766 w 1223323"/>
              <a:gd name="connsiteY0" fmla="*/ 696101 h 2802936"/>
              <a:gd name="connsiteX1" fmla="*/ 30109 w 1223323"/>
              <a:gd name="connsiteY1" fmla="*/ 1741130 h 2802936"/>
              <a:gd name="connsiteX2" fmla="*/ 585280 w 1223323"/>
              <a:gd name="connsiteY2" fmla="*/ 2769830 h 2802936"/>
              <a:gd name="connsiteX3" fmla="*/ 1222094 w 1223323"/>
              <a:gd name="connsiteY3" fmla="*/ 2459587 h 2802936"/>
              <a:gd name="connsiteX4" fmla="*/ 748566 w 1223323"/>
              <a:gd name="connsiteY4" fmla="*/ 1561515 h 2802936"/>
              <a:gd name="connsiteX5" fmla="*/ 813880 w 1223323"/>
              <a:gd name="connsiteY5" fmla="*/ 1071658 h 2802936"/>
              <a:gd name="connsiteX6" fmla="*/ 1009824 w 1223323"/>
              <a:gd name="connsiteY6" fmla="*/ 663444 h 2802936"/>
              <a:gd name="connsiteX7" fmla="*/ 1042480 w 1223323"/>
              <a:gd name="connsiteY7" fmla="*/ 124600 h 2802936"/>
              <a:gd name="connsiteX8" fmla="*/ 324024 w 1223323"/>
              <a:gd name="connsiteY8" fmla="*/ 42958 h 2802936"/>
              <a:gd name="connsiteX9" fmla="*/ 62766 w 1223323"/>
              <a:gd name="connsiteY9" fmla="*/ 679771 h 280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3323" h="2802936">
                <a:moveTo>
                  <a:pt x="62766" y="696101"/>
                </a:moveTo>
                <a:cubicBezTo>
                  <a:pt x="73652" y="848501"/>
                  <a:pt x="-56977" y="1395509"/>
                  <a:pt x="30109" y="1741130"/>
                </a:cubicBezTo>
                <a:cubicBezTo>
                  <a:pt x="117195" y="2086751"/>
                  <a:pt x="386616" y="2650087"/>
                  <a:pt x="585280" y="2769830"/>
                </a:cubicBezTo>
                <a:cubicBezTo>
                  <a:pt x="783944" y="2889573"/>
                  <a:pt x="1194880" y="2660973"/>
                  <a:pt x="1222094" y="2459587"/>
                </a:cubicBezTo>
                <a:cubicBezTo>
                  <a:pt x="1249308" y="2258201"/>
                  <a:pt x="816602" y="1792836"/>
                  <a:pt x="748566" y="1561515"/>
                </a:cubicBezTo>
                <a:cubicBezTo>
                  <a:pt x="680530" y="1330194"/>
                  <a:pt x="770337" y="1221336"/>
                  <a:pt x="813880" y="1071658"/>
                </a:cubicBezTo>
                <a:cubicBezTo>
                  <a:pt x="857423" y="921980"/>
                  <a:pt x="971724" y="821287"/>
                  <a:pt x="1009824" y="663444"/>
                </a:cubicBezTo>
                <a:cubicBezTo>
                  <a:pt x="1047924" y="505601"/>
                  <a:pt x="1156780" y="228014"/>
                  <a:pt x="1042480" y="124600"/>
                </a:cubicBezTo>
                <a:cubicBezTo>
                  <a:pt x="928180" y="21186"/>
                  <a:pt x="487310" y="-49570"/>
                  <a:pt x="324024" y="42958"/>
                </a:cubicBezTo>
                <a:cubicBezTo>
                  <a:pt x="160738" y="135486"/>
                  <a:pt x="68209" y="358644"/>
                  <a:pt x="62766" y="679771"/>
                </a:cubicBezTo>
              </a:path>
            </a:pathLst>
          </a:custGeom>
          <a:solidFill>
            <a:srgbClr val="66FFFF">
              <a:alpha val="27059"/>
            </a:srgb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153052" y="4267200"/>
            <a:ext cx="2990191" cy="1981200"/>
          </a:xfrm>
          <a:prstGeom prst="roundRect">
            <a:avLst>
              <a:gd name="adj" fmla="val 419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And remember,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California is </a:t>
            </a:r>
            <a:r>
              <a:rPr lang="en-US" sz="2000" u="sng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by far 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the number one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food-producing state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in the United States</a:t>
            </a:r>
            <a:r>
              <a:rPr lang="en-US" sz="2000" dirty="0"/>
              <a:t>.</a:t>
            </a:r>
            <a:endParaRPr lang="en-US" sz="2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34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638800" y="2286000"/>
            <a:ext cx="3293692" cy="2209800"/>
          </a:xfrm>
          <a:prstGeom prst="wedgeRoundRectCallout">
            <a:avLst>
              <a:gd name="adj1" fmla="val -77995"/>
              <a:gd name="adj2" fmla="val -64015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Another huge difference:</a:t>
            </a:r>
          </a:p>
          <a:p>
            <a:pPr algn="ctr"/>
            <a:endParaRPr lang="en-US" sz="10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China does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have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anything like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Great Lakes.</a:t>
            </a:r>
          </a:p>
        </p:txBody>
      </p:sp>
    </p:spTree>
    <p:extLst>
      <p:ext uri="{BB962C8B-B14F-4D97-AF65-F5344CB8AC3E}">
        <p14:creationId xmlns:p14="http://schemas.microsoft.com/office/powerpoint/2010/main" val="244960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85097" y="1790700"/>
            <a:ext cx="1210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Mongolia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68269" y="1414046"/>
            <a:ext cx="127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Manchuria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638800" y="2286000"/>
            <a:ext cx="3293692" cy="2209800"/>
          </a:xfrm>
          <a:prstGeom prst="wedgeRoundRectCallout">
            <a:avLst>
              <a:gd name="adj1" fmla="val -77995"/>
              <a:gd name="adj2" fmla="val -64015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Another huge difference:</a:t>
            </a:r>
          </a:p>
          <a:p>
            <a:pPr algn="ctr"/>
            <a:endParaRPr lang="en-US" sz="10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China does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have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anything like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Great Lakes.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14800" y="4160693"/>
            <a:ext cx="4453788" cy="2060864"/>
          </a:xfrm>
          <a:prstGeom prst="roundRect">
            <a:avLst>
              <a:gd name="adj" fmla="val 12839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As a result, China’s “northlands”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(Mongolia and Manchuria)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are much colder and drier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than Maine or Wisconsin.</a:t>
            </a:r>
          </a:p>
        </p:txBody>
      </p:sp>
    </p:spTree>
    <p:extLst>
      <p:ext uri="{BB962C8B-B14F-4D97-AF65-F5344CB8AC3E}">
        <p14:creationId xmlns:p14="http://schemas.microsoft.com/office/powerpoint/2010/main" val="198065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638800" y="2286000"/>
            <a:ext cx="3293692" cy="2209800"/>
          </a:xfrm>
          <a:prstGeom prst="wedgeRoundRectCallout">
            <a:avLst>
              <a:gd name="adj1" fmla="val -77995"/>
              <a:gd name="adj2" fmla="val -64015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Another huge difference:</a:t>
            </a:r>
          </a:p>
          <a:p>
            <a:pPr algn="ctr"/>
            <a:endParaRPr lang="en-US" sz="10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China does </a:t>
            </a: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have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anything like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Great Lakes.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14800" y="4160693"/>
            <a:ext cx="4453788" cy="2060864"/>
          </a:xfrm>
          <a:prstGeom prst="roundRect">
            <a:avLst>
              <a:gd name="adj" fmla="val 12839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As a result, China’s “northlands”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(Mongolia and Manchuria)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are much colder and drier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than Maine or Wisconsin.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7200" y="4953000"/>
            <a:ext cx="3998506" cy="1828800"/>
          </a:xfrm>
          <a:prstGeom prst="roundRect">
            <a:avLst>
              <a:gd name="adj" fmla="val 1283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This fact was important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throughout China’s history,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from the first dynasties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the Mongol invasion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the fall of the Ming.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5097" y="1790700"/>
            <a:ext cx="1210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Mongolia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8269" y="1414046"/>
            <a:ext cx="127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Manchuria</a:t>
            </a:r>
          </a:p>
        </p:txBody>
      </p:sp>
    </p:spTree>
    <p:extLst>
      <p:ext uri="{BB962C8B-B14F-4D97-AF65-F5344CB8AC3E}">
        <p14:creationId xmlns:p14="http://schemas.microsoft.com/office/powerpoint/2010/main" val="94711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312706" y="1066800"/>
            <a:ext cx="2286000" cy="1752600"/>
          </a:xfrm>
          <a:prstGeom prst="ellipse">
            <a:avLst/>
          </a:prstGeom>
          <a:solidFill>
            <a:srgbClr val="0070C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55706" y="2971800"/>
            <a:ext cx="3998506" cy="1828800"/>
          </a:xfrm>
          <a:prstGeom prst="roundRect">
            <a:avLst>
              <a:gd name="adj" fmla="val 12839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The Great Lakes 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are a big benefit for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farming and transportation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408394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312706" y="1066800"/>
            <a:ext cx="2286000" cy="1752600"/>
          </a:xfrm>
          <a:prstGeom prst="ellipse">
            <a:avLst/>
          </a:prstGeom>
          <a:solidFill>
            <a:srgbClr val="0070C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55706" y="2971800"/>
            <a:ext cx="3998506" cy="1828800"/>
          </a:xfrm>
          <a:prstGeom prst="roundRect">
            <a:avLst>
              <a:gd name="adj" fmla="val 12839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The Great Lakes 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are a big benefit for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farming and transportation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in the United States.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81400" y="4637316"/>
            <a:ext cx="2910840" cy="1828800"/>
          </a:xfrm>
          <a:prstGeom prst="roundRect">
            <a:avLst>
              <a:gd name="adj" fmla="val 12839"/>
            </a:avLst>
          </a:prstGeom>
          <a:solidFill>
            <a:srgbClr val="99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China does </a:t>
            </a:r>
            <a:r>
              <a:rPr lang="en-US" sz="2000" u="sng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have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any large region 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of prime farmland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like the Corn Belt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243593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57200" y="152400"/>
            <a:ext cx="8153400" cy="1371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China is a good choice as a “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GeoLab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study consequences of population density,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it has had a large population for thousands of years. </a:t>
            </a:r>
          </a:p>
        </p:txBody>
      </p:sp>
    </p:spTree>
    <p:extLst>
      <p:ext uri="{BB962C8B-B14F-4D97-AF65-F5344CB8AC3E}">
        <p14:creationId xmlns:p14="http://schemas.microsoft.com/office/powerpoint/2010/main" val="369721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157549" y="2770414"/>
            <a:ext cx="3962399" cy="1828800"/>
          </a:xfrm>
          <a:prstGeom prst="roundRect">
            <a:avLst>
              <a:gd name="adj" fmla="val 742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Part 2</a:t>
            </a:r>
          </a:p>
          <a:p>
            <a:pPr algn="ctr"/>
            <a:endParaRPr lang="en-US" sz="800" b="1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The River Systems</a:t>
            </a:r>
          </a:p>
          <a:p>
            <a:pPr algn="ctr"/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of China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96291" y="141514"/>
            <a:ext cx="5541818" cy="696686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China has four giant river systems.</a:t>
            </a:r>
          </a:p>
        </p:txBody>
      </p:sp>
    </p:spTree>
    <p:extLst>
      <p:ext uri="{BB962C8B-B14F-4D97-AF65-F5344CB8AC3E}">
        <p14:creationId xmlns:p14="http://schemas.microsoft.com/office/powerpoint/2010/main" val="162490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819900" y="964414"/>
            <a:ext cx="1676400" cy="940586"/>
          </a:xfrm>
          <a:prstGeom prst="wedgeRoundRectCallout">
            <a:avLst>
              <a:gd name="adj1" fmla="val -71922"/>
              <a:gd name="adj2" fmla="val -31732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Amur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the border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with Russia.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96291" y="141514"/>
            <a:ext cx="5541818" cy="696686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China has four giant river systems.</a:t>
            </a:r>
          </a:p>
        </p:txBody>
      </p:sp>
    </p:spTree>
    <p:extLst>
      <p:ext uri="{BB962C8B-B14F-4D97-AF65-F5344CB8AC3E}">
        <p14:creationId xmlns:p14="http://schemas.microsoft.com/office/powerpoint/2010/main" val="121417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819900" y="964414"/>
            <a:ext cx="1676400" cy="940586"/>
          </a:xfrm>
          <a:prstGeom prst="wedgeRoundRectCallout">
            <a:avLst>
              <a:gd name="adj1" fmla="val -71922"/>
              <a:gd name="adj2" fmla="val -31732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Amur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the border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with Russia.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400800" y="2438400"/>
            <a:ext cx="2514600" cy="1219200"/>
          </a:xfrm>
          <a:prstGeom prst="wedgeRoundRectCallout">
            <a:avLst>
              <a:gd name="adj1" fmla="val -100368"/>
              <a:gd name="adj2" fmla="val -1516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Huang He -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“He” means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muddy river.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96291" y="141514"/>
            <a:ext cx="5541818" cy="696686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China has four giant river systems.</a:t>
            </a:r>
          </a:p>
        </p:txBody>
      </p:sp>
    </p:spTree>
    <p:extLst>
      <p:ext uri="{BB962C8B-B14F-4D97-AF65-F5344CB8AC3E}">
        <p14:creationId xmlns:p14="http://schemas.microsoft.com/office/powerpoint/2010/main" val="56040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819900" y="964414"/>
            <a:ext cx="1676400" cy="940586"/>
          </a:xfrm>
          <a:prstGeom prst="wedgeRoundRectCallout">
            <a:avLst>
              <a:gd name="adj1" fmla="val -71922"/>
              <a:gd name="adj2" fmla="val -31732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Amur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the border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with Russia.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400800" y="2438400"/>
            <a:ext cx="2514600" cy="1219200"/>
          </a:xfrm>
          <a:prstGeom prst="wedgeRoundRectCallout">
            <a:avLst>
              <a:gd name="adj1" fmla="val -100368"/>
              <a:gd name="adj2" fmla="val -1516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Huang He -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“He” means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muddy river.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245267" y="3886200"/>
            <a:ext cx="2746333" cy="1219200"/>
          </a:xfrm>
          <a:prstGeom prst="wedgeRoundRectCallout">
            <a:avLst>
              <a:gd name="adj1" fmla="val -91230"/>
              <a:gd name="adj2" fmla="val -44273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Yangtze Jiang –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“Jiang” means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clear blue river.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96291" y="141514"/>
            <a:ext cx="5541818" cy="696686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China has four giant river systems.</a:t>
            </a:r>
          </a:p>
        </p:txBody>
      </p:sp>
    </p:spTree>
    <p:extLst>
      <p:ext uri="{BB962C8B-B14F-4D97-AF65-F5344CB8AC3E}">
        <p14:creationId xmlns:p14="http://schemas.microsoft.com/office/powerpoint/2010/main" val="13104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819900" y="964414"/>
            <a:ext cx="1676400" cy="940586"/>
          </a:xfrm>
          <a:prstGeom prst="wedgeRoundRectCallout">
            <a:avLst>
              <a:gd name="adj1" fmla="val -71922"/>
              <a:gd name="adj2" fmla="val -31732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Amur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the border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with Russia.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400800" y="2438400"/>
            <a:ext cx="2514600" cy="1219200"/>
          </a:xfrm>
          <a:prstGeom prst="wedgeRoundRectCallout">
            <a:avLst>
              <a:gd name="adj1" fmla="val -100368"/>
              <a:gd name="adj2" fmla="val -1516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Huang He -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“He” means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muddy river.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245267" y="3886200"/>
            <a:ext cx="2746333" cy="1219200"/>
          </a:xfrm>
          <a:prstGeom prst="wedgeRoundRectCallout">
            <a:avLst>
              <a:gd name="adj1" fmla="val -91230"/>
              <a:gd name="adj2" fmla="val -44273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Yangtze Jiang –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“Jiang” means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clear blue river.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067514" y="5410200"/>
            <a:ext cx="2514600" cy="1219200"/>
          </a:xfrm>
          <a:prstGeom prst="wedgeRoundRectCallout">
            <a:avLst>
              <a:gd name="adj1" fmla="val -96969"/>
              <a:gd name="adj2" fmla="val -68105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Zhu Jiang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(also known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 an English name,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  Pearl River).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96291" y="141514"/>
            <a:ext cx="5541818" cy="696686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China has four giant river systems.</a:t>
            </a:r>
          </a:p>
        </p:txBody>
      </p:sp>
    </p:spTree>
    <p:extLst>
      <p:ext uri="{BB962C8B-B14F-4D97-AF65-F5344CB8AC3E}">
        <p14:creationId xmlns:p14="http://schemas.microsoft.com/office/powerpoint/2010/main" val="397188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981200" y="914400"/>
            <a:ext cx="4800600" cy="1828800"/>
          </a:xfrm>
          <a:prstGeom prst="wedgeRoundRectCallout">
            <a:avLst>
              <a:gd name="adj1" fmla="val -30426"/>
              <a:gd name="adj2" fmla="val 137847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Note also:  these parallel rivers,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flowing between high mountains,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made it all but impossible to travel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over land from China to India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8085" y="4237595"/>
            <a:ext cx="1643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CHINA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4712808"/>
            <a:ext cx="13420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INDIA</a:t>
            </a:r>
          </a:p>
        </p:txBody>
      </p:sp>
    </p:spTree>
    <p:extLst>
      <p:ext uri="{BB962C8B-B14F-4D97-AF65-F5344CB8AC3E}">
        <p14:creationId xmlns:p14="http://schemas.microsoft.com/office/powerpoint/2010/main" val="381104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685800" y="152400"/>
            <a:ext cx="6248400" cy="838200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floodplains of three rivers have had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large populations throughout Chinese history.</a:t>
            </a:r>
          </a:p>
        </p:txBody>
      </p:sp>
    </p:spTree>
    <p:extLst>
      <p:ext uri="{BB962C8B-B14F-4D97-AF65-F5344CB8AC3E}">
        <p14:creationId xmlns:p14="http://schemas.microsoft.com/office/powerpoint/2010/main" val="95559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6400800" y="1371600"/>
            <a:ext cx="2514600" cy="2057400"/>
          </a:xfrm>
          <a:prstGeom prst="wedgeRoundRectCallout">
            <a:avLst>
              <a:gd name="adj1" fmla="val -116341"/>
              <a:gd name="adj2" fmla="val 49619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old capitals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Luoyang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Xi’an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on the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Huang He.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85800" y="152400"/>
            <a:ext cx="6248400" cy="838200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floodplains of three rivers have had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large populations throughout Chinese history.</a:t>
            </a:r>
          </a:p>
        </p:txBody>
      </p:sp>
    </p:spTree>
    <p:extLst>
      <p:ext uri="{BB962C8B-B14F-4D97-AF65-F5344CB8AC3E}">
        <p14:creationId xmlns:p14="http://schemas.microsoft.com/office/powerpoint/2010/main" val="249296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6400800" y="1371600"/>
            <a:ext cx="2514600" cy="2057400"/>
          </a:xfrm>
          <a:prstGeom prst="wedgeRoundRectCallout">
            <a:avLst>
              <a:gd name="adj1" fmla="val -116341"/>
              <a:gd name="adj2" fmla="val 49619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old capitals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Luoyang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Xi’an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on the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Huang He.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248400" y="3886200"/>
            <a:ext cx="2746333" cy="1219200"/>
          </a:xfrm>
          <a:prstGeom prst="wedgeRoundRectCallout">
            <a:avLst>
              <a:gd name="adj1" fmla="val -91230"/>
              <a:gd name="adj2" fmla="val -44273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Four great cities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spaced along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Yangtze.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85800" y="152400"/>
            <a:ext cx="6248400" cy="838200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floodplains of three rivers have had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large populations throughout Chinese history.</a:t>
            </a:r>
          </a:p>
        </p:txBody>
      </p:sp>
    </p:spTree>
    <p:extLst>
      <p:ext uri="{BB962C8B-B14F-4D97-AF65-F5344CB8AC3E}">
        <p14:creationId xmlns:p14="http://schemas.microsoft.com/office/powerpoint/2010/main" val="416471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57200" y="152400"/>
            <a:ext cx="8153400" cy="1371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China is a good choice as a “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GeoLab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study consequences of population density,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it has had a large population for thousands of years.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943600" y="3962400"/>
            <a:ext cx="2925551" cy="2438400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an activity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presentation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that examine the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population history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of China.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6400800" y="1371600"/>
            <a:ext cx="2514600" cy="2057400"/>
          </a:xfrm>
          <a:prstGeom prst="wedgeRoundRectCallout">
            <a:avLst>
              <a:gd name="adj1" fmla="val -116341"/>
              <a:gd name="adj2" fmla="val 49619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old capitals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Luoyang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Xi’an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on the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Huang He.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248400" y="3886200"/>
            <a:ext cx="2746333" cy="1219200"/>
          </a:xfrm>
          <a:prstGeom prst="wedgeRoundRectCallout">
            <a:avLst>
              <a:gd name="adj1" fmla="val -91230"/>
              <a:gd name="adj2" fmla="val -44273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Four great cities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spaced along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Yangtze.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067514" y="5334000"/>
            <a:ext cx="2847886" cy="1447800"/>
          </a:xfrm>
          <a:prstGeom prst="wedgeRoundRectCallout">
            <a:avLst>
              <a:gd name="adj1" fmla="val -75293"/>
              <a:gd name="adj2" fmla="val -40310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Guangzhou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(Canton)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Hong Kong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near the mouth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Pearl.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85800" y="152400"/>
            <a:ext cx="6248400" cy="838200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floodplains of three rivers have had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large populations throughout Chinese history.</a:t>
            </a:r>
          </a:p>
        </p:txBody>
      </p:sp>
    </p:spTree>
    <p:extLst>
      <p:ext uri="{BB962C8B-B14F-4D97-AF65-F5344CB8AC3E}">
        <p14:creationId xmlns:p14="http://schemas.microsoft.com/office/powerpoint/2010/main" val="123350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6400800" y="1371600"/>
            <a:ext cx="2514600" cy="2057400"/>
          </a:xfrm>
          <a:prstGeom prst="wedgeRoundRectCallout">
            <a:avLst>
              <a:gd name="adj1" fmla="val -116341"/>
              <a:gd name="adj2" fmla="val 49619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old capitals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Luoyang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Xi’an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on the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Huang He.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248400" y="3886200"/>
            <a:ext cx="2746333" cy="1219200"/>
          </a:xfrm>
          <a:prstGeom prst="wedgeRoundRectCallout">
            <a:avLst>
              <a:gd name="adj1" fmla="val -91230"/>
              <a:gd name="adj2" fmla="val -44273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Four great cities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spaced along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Yangtze.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067514" y="5334000"/>
            <a:ext cx="2847886" cy="1447800"/>
          </a:xfrm>
          <a:prstGeom prst="wedgeRoundRectCallout">
            <a:avLst>
              <a:gd name="adj1" fmla="val -75293"/>
              <a:gd name="adj2" fmla="val -40310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Guangzhou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(Canton)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Hong Kong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near the mouth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Pearl.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85800" y="152400"/>
            <a:ext cx="6248400" cy="838200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floodplains of three rivers have had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large populations throughout Chinese history.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4869" y="4572000"/>
            <a:ext cx="2925551" cy="1913163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presentation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map activity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called “Ancient Cities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Temperatures.”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75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52216" y="3717778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75816" y="411587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12934" y="369538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621972" y="2770414"/>
            <a:ext cx="4724400" cy="1828800"/>
          </a:xfrm>
          <a:prstGeom prst="roundRect">
            <a:avLst>
              <a:gd name="adj" fmla="val 7423"/>
            </a:avLst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Part 3</a:t>
            </a:r>
          </a:p>
          <a:p>
            <a:pPr algn="ctr"/>
            <a:endParaRPr lang="en-US" sz="800" b="1" dirty="0">
              <a:solidFill>
                <a:schemeClr val="accent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Areas of Large Population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in China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7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33400" y="152400"/>
            <a:ext cx="396240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Today, six of these old cities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are the urban cores of areas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of especially large population.</a:t>
            </a:r>
          </a:p>
        </p:txBody>
      </p:sp>
    </p:spTree>
    <p:extLst>
      <p:ext uri="{BB962C8B-B14F-4D97-AF65-F5344CB8AC3E}">
        <p14:creationId xmlns:p14="http://schemas.microsoft.com/office/powerpoint/2010/main" val="273616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>
            <a:off x="4724400" y="254914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3619500" y="2054908"/>
            <a:ext cx="1104900" cy="4771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Beijing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33400" y="152400"/>
            <a:ext cx="396240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Today, six of these old cities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are the urban cores of areas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of especially large population.</a:t>
            </a:r>
          </a:p>
        </p:txBody>
      </p:sp>
    </p:spTree>
    <p:extLst>
      <p:ext uri="{BB962C8B-B14F-4D97-AF65-F5344CB8AC3E}">
        <p14:creationId xmlns:p14="http://schemas.microsoft.com/office/powerpoint/2010/main" val="330829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52216" y="3717778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724400" y="254914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5867400" y="3593508"/>
            <a:ext cx="1447800" cy="7057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Nanjing,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Shanghai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619500" y="2054908"/>
            <a:ext cx="1104900" cy="4771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Beijing</a:t>
            </a:r>
          </a:p>
        </p:txBody>
      </p:sp>
      <p:sp>
        <p:nvSpPr>
          <p:cNvPr id="16" name="Oval 15"/>
          <p:cNvSpPr/>
          <p:nvPr/>
        </p:nvSpPr>
        <p:spPr>
          <a:xfrm>
            <a:off x="5212934" y="369538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33400" y="152400"/>
            <a:ext cx="396240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Today, six of these old cities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are the urban cores of areas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of especially large population.</a:t>
            </a:r>
          </a:p>
        </p:txBody>
      </p:sp>
    </p:spTree>
    <p:extLst>
      <p:ext uri="{BB962C8B-B14F-4D97-AF65-F5344CB8AC3E}">
        <p14:creationId xmlns:p14="http://schemas.microsoft.com/office/powerpoint/2010/main" val="193095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52216" y="3717778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07308" y="502564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724400" y="254914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5013533" y="5237860"/>
            <a:ext cx="1692067" cy="7057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Guangzhou,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Hong Kong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867400" y="3593508"/>
            <a:ext cx="1447800" cy="7057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Nanjing,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Shanghai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619500" y="2054908"/>
            <a:ext cx="1104900" cy="4771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Beijing</a:t>
            </a:r>
          </a:p>
        </p:txBody>
      </p:sp>
      <p:sp>
        <p:nvSpPr>
          <p:cNvPr id="16" name="Oval 15"/>
          <p:cNvSpPr/>
          <p:nvPr/>
        </p:nvSpPr>
        <p:spPr>
          <a:xfrm>
            <a:off x="5212934" y="369538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07308" y="4896741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33400" y="152400"/>
            <a:ext cx="396240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Today, six of these old cities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are the urban cores of areas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of especially large population.</a:t>
            </a:r>
          </a:p>
        </p:txBody>
      </p:sp>
    </p:spTree>
    <p:extLst>
      <p:ext uri="{BB962C8B-B14F-4D97-AF65-F5344CB8AC3E}">
        <p14:creationId xmlns:p14="http://schemas.microsoft.com/office/powerpoint/2010/main" val="366421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52216" y="3717778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75816" y="411587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07308" y="502564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724400" y="254914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5013533" y="5237860"/>
            <a:ext cx="1692067" cy="7057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Guangzhou,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Hong Kong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905000" y="3711546"/>
            <a:ext cx="1524000" cy="46966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Chongqing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867400" y="3593508"/>
            <a:ext cx="1447800" cy="7057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Nanjing,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Shanghai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619500" y="2054908"/>
            <a:ext cx="1104900" cy="4771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Beijing</a:t>
            </a:r>
          </a:p>
        </p:txBody>
      </p:sp>
      <p:sp>
        <p:nvSpPr>
          <p:cNvPr id="16" name="Oval 15"/>
          <p:cNvSpPr/>
          <p:nvPr/>
        </p:nvSpPr>
        <p:spPr>
          <a:xfrm>
            <a:off x="5214258" y="369538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07308" y="4896741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33400" y="152400"/>
            <a:ext cx="396240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Today, six of these old cities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are the urban cores of areas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of especially large population.</a:t>
            </a:r>
          </a:p>
        </p:txBody>
      </p:sp>
    </p:spTree>
    <p:extLst>
      <p:ext uri="{BB962C8B-B14F-4D97-AF65-F5344CB8AC3E}">
        <p14:creationId xmlns:p14="http://schemas.microsoft.com/office/powerpoint/2010/main" val="304362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52216" y="3717778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75816" y="411587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07308" y="502564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724400" y="254914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5013533" y="5237860"/>
            <a:ext cx="1692067" cy="7057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Guangzhou,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Hong Kong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905000" y="3711546"/>
            <a:ext cx="1524000" cy="46966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Chongqing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867400" y="3593508"/>
            <a:ext cx="1447800" cy="7057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Nanjing,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Shanghai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619500" y="2054908"/>
            <a:ext cx="1104900" cy="4771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Beijing</a:t>
            </a:r>
          </a:p>
        </p:txBody>
      </p:sp>
      <p:sp>
        <p:nvSpPr>
          <p:cNvPr id="16" name="Oval 15"/>
          <p:cNvSpPr/>
          <p:nvPr/>
        </p:nvSpPr>
        <p:spPr>
          <a:xfrm>
            <a:off x="5225142" y="3711546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07308" y="4896741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35280" y="95250"/>
            <a:ext cx="4358640" cy="12573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remember, the climate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these cities is very similar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places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107739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52216" y="3717778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75816" y="411587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07308" y="502564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724400" y="254914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5013533" y="5237860"/>
            <a:ext cx="1692067" cy="7057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Guangzhou,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Hong Kong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905000" y="3711546"/>
            <a:ext cx="1524000" cy="46966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Chongqing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867400" y="3593508"/>
            <a:ext cx="1447800" cy="7057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Nanjing,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Shanghai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619500" y="2054908"/>
            <a:ext cx="1104900" cy="4771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Beijing</a:t>
            </a:r>
          </a:p>
        </p:txBody>
      </p:sp>
      <p:sp>
        <p:nvSpPr>
          <p:cNvPr id="16" name="Oval 15"/>
          <p:cNvSpPr/>
          <p:nvPr/>
        </p:nvSpPr>
        <p:spPr>
          <a:xfrm>
            <a:off x="5225142" y="3711546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07308" y="4896741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6018107" y="597749"/>
            <a:ext cx="2743200" cy="1489816"/>
          </a:xfrm>
          <a:prstGeom prst="wedgeRoundRectCallout">
            <a:avLst>
              <a:gd name="adj1" fmla="val -86338"/>
              <a:gd name="adj2" fmla="val 81146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Beijing’s climate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like Washington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 New York City.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35280" y="95250"/>
            <a:ext cx="4358640" cy="12573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remember, the climate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these cities is very similar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places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22839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528560" cy="464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1201"/>
            <a:ext cx="8469630" cy="522922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143000" y="152400"/>
            <a:ext cx="6781800" cy="1371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Several times in its long history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China lost more than a third of its population,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warfare, disease, or starvation.</a:t>
            </a:r>
          </a:p>
        </p:txBody>
      </p:sp>
    </p:spTree>
    <p:extLst>
      <p:ext uri="{BB962C8B-B14F-4D97-AF65-F5344CB8AC3E}">
        <p14:creationId xmlns:p14="http://schemas.microsoft.com/office/powerpoint/2010/main" val="423524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52216" y="3717778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75816" y="411587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07308" y="502564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724400" y="254914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5013533" y="5237860"/>
            <a:ext cx="1692067" cy="7057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Guangzhou,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Hong Kong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905000" y="3711546"/>
            <a:ext cx="1524000" cy="46966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Chongqing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867400" y="3593508"/>
            <a:ext cx="1447800" cy="7057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Nanjing,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Shanghai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619500" y="2054908"/>
            <a:ext cx="1104900" cy="4771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Beijing</a:t>
            </a:r>
          </a:p>
        </p:txBody>
      </p:sp>
      <p:sp>
        <p:nvSpPr>
          <p:cNvPr id="16" name="Oval 15"/>
          <p:cNvSpPr/>
          <p:nvPr/>
        </p:nvSpPr>
        <p:spPr>
          <a:xfrm>
            <a:off x="5225142" y="3711546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07308" y="4896741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6018107" y="597749"/>
            <a:ext cx="2743200" cy="1489816"/>
          </a:xfrm>
          <a:prstGeom prst="wedgeRoundRectCallout">
            <a:avLst>
              <a:gd name="adj1" fmla="val -86338"/>
              <a:gd name="adj2" fmla="val 81146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Beijing’s climate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like Washington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 New York City.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7074748" y="2382579"/>
            <a:ext cx="1720426" cy="1115145"/>
          </a:xfrm>
          <a:prstGeom prst="wedgeRoundRectCallout">
            <a:avLst>
              <a:gd name="adj1" fmla="val -127648"/>
              <a:gd name="adj2" fmla="val 61855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Shanghai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like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Georgia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35280" y="95250"/>
            <a:ext cx="4358640" cy="12573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remember, the climate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these cities is very similar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places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11147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52216" y="3717778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75816" y="411587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07308" y="502564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724400" y="254914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5013533" y="5237860"/>
            <a:ext cx="1692067" cy="7057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Guangzhou,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Hong Kong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905000" y="3711546"/>
            <a:ext cx="1524000" cy="46966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Chongqing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867400" y="3593508"/>
            <a:ext cx="1447800" cy="7057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Nanjing,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Shanghai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619500" y="2054908"/>
            <a:ext cx="1104900" cy="4771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Beijing</a:t>
            </a:r>
          </a:p>
        </p:txBody>
      </p:sp>
      <p:sp>
        <p:nvSpPr>
          <p:cNvPr id="16" name="Oval 15"/>
          <p:cNvSpPr/>
          <p:nvPr/>
        </p:nvSpPr>
        <p:spPr>
          <a:xfrm>
            <a:off x="5225142" y="3711546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07308" y="4896741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6018107" y="597749"/>
            <a:ext cx="2743200" cy="1489816"/>
          </a:xfrm>
          <a:prstGeom prst="wedgeRoundRectCallout">
            <a:avLst>
              <a:gd name="adj1" fmla="val -86338"/>
              <a:gd name="adj2" fmla="val 81146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Beijing’s climate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like Washington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 New York City.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7074748" y="2382579"/>
            <a:ext cx="1720426" cy="1115145"/>
          </a:xfrm>
          <a:prstGeom prst="wedgeRoundRectCallout">
            <a:avLst>
              <a:gd name="adj1" fmla="val -127648"/>
              <a:gd name="adj2" fmla="val 61855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Shanghai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like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Georgia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868161" y="4419600"/>
            <a:ext cx="2133600" cy="895091"/>
          </a:xfrm>
          <a:prstGeom prst="wedgeRoundRectCallout">
            <a:avLst>
              <a:gd name="adj1" fmla="val -139622"/>
              <a:gd name="adj2" fmla="val 29311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Hong Kong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like Miami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35280" y="95250"/>
            <a:ext cx="4358640" cy="12573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remember, the climate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these cities is very similar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places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218002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52216" y="3717778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75816" y="411587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07308" y="502564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724400" y="254914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5013533" y="5237860"/>
            <a:ext cx="1692067" cy="7057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Guangzhou,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Hong Kong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905000" y="3711546"/>
            <a:ext cx="1524000" cy="469664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Chongqing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867400" y="3593508"/>
            <a:ext cx="1447800" cy="7057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Nanjing,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Shanghai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619500" y="2054908"/>
            <a:ext cx="1104900" cy="47714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Beijing</a:t>
            </a:r>
          </a:p>
        </p:txBody>
      </p:sp>
      <p:sp>
        <p:nvSpPr>
          <p:cNvPr id="16" name="Oval 15"/>
          <p:cNvSpPr/>
          <p:nvPr/>
        </p:nvSpPr>
        <p:spPr>
          <a:xfrm>
            <a:off x="5225142" y="3711546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07308" y="4896741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6018107" y="597749"/>
            <a:ext cx="2743200" cy="1489816"/>
          </a:xfrm>
          <a:prstGeom prst="wedgeRoundRectCallout">
            <a:avLst>
              <a:gd name="adj1" fmla="val -86338"/>
              <a:gd name="adj2" fmla="val 81146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Beijing’s climate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like Washington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 New York City.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7074748" y="2382579"/>
            <a:ext cx="1720426" cy="1115145"/>
          </a:xfrm>
          <a:prstGeom prst="wedgeRoundRectCallout">
            <a:avLst>
              <a:gd name="adj1" fmla="val -127648"/>
              <a:gd name="adj2" fmla="val 61855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Shanghai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like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Georgia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868161" y="4419600"/>
            <a:ext cx="2133600" cy="895091"/>
          </a:xfrm>
          <a:prstGeom prst="wedgeRoundRectCallout">
            <a:avLst>
              <a:gd name="adj1" fmla="val -139622"/>
              <a:gd name="adj2" fmla="val 29311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Hong Kong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like Miami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522448" y="1897524"/>
            <a:ext cx="2373151" cy="1199891"/>
          </a:xfrm>
          <a:prstGeom prst="wedgeRoundRectCallout">
            <a:avLst>
              <a:gd name="adj1" fmla="val 90101"/>
              <a:gd name="adj2" fmla="val 133767"/>
              <a:gd name="adj3" fmla="val 16667"/>
            </a:avLst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Chongqing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like Dallas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(with rainier summers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drier winters)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35280" y="95250"/>
            <a:ext cx="4358640" cy="12573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remember, the climate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these cities is very similar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places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364474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33400" y="152400"/>
            <a:ext cx="3962400" cy="1143000"/>
          </a:xfrm>
          <a:prstGeom prst="roundRect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In the past, different dynasties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had their capital cities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in different regions.</a:t>
            </a:r>
          </a:p>
        </p:txBody>
      </p:sp>
    </p:spTree>
    <p:extLst>
      <p:ext uri="{BB962C8B-B14F-4D97-AF65-F5344CB8AC3E}">
        <p14:creationId xmlns:p14="http://schemas.microsoft.com/office/powerpoint/2010/main" val="78891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33400" y="152400"/>
            <a:ext cx="3962400" cy="1143000"/>
          </a:xfrm>
          <a:prstGeom prst="roundRect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In the past, different dynasties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had their capital cities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in different regions.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18457" y="1262742"/>
            <a:ext cx="3624943" cy="1684323"/>
          </a:xfrm>
          <a:prstGeom prst="roundRect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Imagine being in a country</a:t>
            </a:r>
          </a:p>
          <a:p>
            <a:pPr algn="ctr"/>
            <a:r>
              <a:rPr lang="en-US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where the capital city moved</a:t>
            </a:r>
          </a:p>
          <a:p>
            <a:pPr algn="ctr"/>
            <a:r>
              <a:rPr lang="en-US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every few hundred years,</a:t>
            </a:r>
          </a:p>
          <a:p>
            <a:pPr algn="ctr"/>
            <a:r>
              <a:rPr lang="en-US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sometimes more often!</a:t>
            </a:r>
          </a:p>
        </p:txBody>
      </p:sp>
    </p:spTree>
    <p:extLst>
      <p:ext uri="{BB962C8B-B14F-4D97-AF65-F5344CB8AC3E}">
        <p14:creationId xmlns:p14="http://schemas.microsoft.com/office/powerpoint/2010/main" val="9063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533400" y="152400"/>
            <a:ext cx="3962400" cy="1143000"/>
          </a:xfrm>
          <a:prstGeom prst="roundRect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In the past, different dynasties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had their capital cities</a:t>
            </a:r>
          </a:p>
          <a:p>
            <a:pPr algn="ctr"/>
            <a:r>
              <a:rPr lang="en-US" sz="20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in different regions.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18457" y="1262742"/>
            <a:ext cx="3624943" cy="1684323"/>
          </a:xfrm>
          <a:prstGeom prst="roundRect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Imagine being in a country</a:t>
            </a:r>
          </a:p>
          <a:p>
            <a:pPr algn="ctr"/>
            <a:r>
              <a:rPr lang="en-US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where the capital city moved</a:t>
            </a:r>
          </a:p>
          <a:p>
            <a:pPr algn="ctr"/>
            <a:r>
              <a:rPr lang="en-US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every few hundred years,</a:t>
            </a:r>
          </a:p>
          <a:p>
            <a:pPr algn="ctr"/>
            <a:r>
              <a:rPr lang="en-US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sometimes more often!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90601" y="2739238"/>
            <a:ext cx="2057400" cy="1684323"/>
          </a:xfrm>
          <a:prstGeom prst="roundRect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Go on,</a:t>
            </a:r>
          </a:p>
          <a:p>
            <a:pPr algn="ctr"/>
            <a:r>
              <a:rPr lang="en-US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see why</a:t>
            </a:r>
          </a:p>
          <a:p>
            <a:pPr algn="ctr"/>
            <a:r>
              <a:rPr lang="en-US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this would matter.</a:t>
            </a:r>
          </a:p>
        </p:txBody>
      </p:sp>
    </p:spTree>
    <p:extLst>
      <p:ext uri="{BB962C8B-B14F-4D97-AF65-F5344CB8AC3E}">
        <p14:creationId xmlns:p14="http://schemas.microsoft.com/office/powerpoint/2010/main" val="20182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57549" y="2770414"/>
            <a:ext cx="3962399" cy="1828800"/>
          </a:xfrm>
          <a:prstGeom prst="roundRect">
            <a:avLst>
              <a:gd name="adj" fmla="val 7423"/>
            </a:avLst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Part 4</a:t>
            </a:r>
          </a:p>
          <a:p>
            <a:pPr algn="ctr"/>
            <a:endParaRPr lang="en-US" sz="800" b="1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Economic Regions</a:t>
            </a:r>
          </a:p>
          <a:p>
            <a:pPr algn="ctr"/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of China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3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33400" y="152400"/>
            <a:ext cx="3962400" cy="11430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Different parts of China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had different economies,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lifestyles, and cultures.</a:t>
            </a:r>
          </a:p>
        </p:txBody>
      </p:sp>
    </p:spTree>
    <p:extLst>
      <p:ext uri="{BB962C8B-B14F-4D97-AF65-F5344CB8AC3E}">
        <p14:creationId xmlns:p14="http://schemas.microsoft.com/office/powerpoint/2010/main" val="175614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867400" y="3962400"/>
            <a:ext cx="3124200" cy="2667000"/>
          </a:xfrm>
          <a:prstGeom prst="wedgeRoundRectCallout">
            <a:avLst>
              <a:gd name="adj1" fmla="val -71390"/>
              <a:gd name="adj2" fmla="val -24570"/>
              <a:gd name="adj3" fmla="val 16667"/>
            </a:avLst>
          </a:prstGeom>
          <a:solidFill>
            <a:srgbClr val="CCFFC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The southern region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has a long summer.</a:t>
            </a:r>
          </a:p>
          <a:p>
            <a:pPr algn="ctr"/>
            <a:endParaRPr lang="en-US" sz="8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Farmers can grow 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several crops of rice,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but plant diseases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are a problem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in wet years.</a:t>
            </a:r>
          </a:p>
        </p:txBody>
      </p:sp>
    </p:spTree>
    <p:extLst>
      <p:ext uri="{BB962C8B-B14F-4D97-AF65-F5344CB8AC3E}">
        <p14:creationId xmlns:p14="http://schemas.microsoft.com/office/powerpoint/2010/main" val="126520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6" name="Rounded Rectangular Callout 5"/>
          <p:cNvSpPr/>
          <p:nvPr/>
        </p:nvSpPr>
        <p:spPr>
          <a:xfrm>
            <a:off x="5877370" y="2971800"/>
            <a:ext cx="3124200" cy="2514600"/>
          </a:xfrm>
          <a:prstGeom prst="wedgeRoundRectCallout">
            <a:avLst>
              <a:gd name="adj1" fmla="val -75920"/>
              <a:gd name="adj2" fmla="val -21948"/>
              <a:gd name="adj3" fmla="val 16667"/>
            </a:avLst>
          </a:prstGeom>
          <a:solidFill>
            <a:srgbClr val="CCFFC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To the north and west,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the growing season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gets shorter.</a:t>
            </a:r>
          </a:p>
          <a:p>
            <a:pPr algn="ctr"/>
            <a:endParaRPr lang="en-US" sz="8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Farmers can harvest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only one crop of rice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in a typical year.</a:t>
            </a:r>
          </a:p>
        </p:txBody>
      </p:sp>
    </p:spTree>
    <p:extLst>
      <p:ext uri="{BB962C8B-B14F-4D97-AF65-F5344CB8AC3E}">
        <p14:creationId xmlns:p14="http://schemas.microsoft.com/office/powerpoint/2010/main" val="386912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1201"/>
            <a:ext cx="8469630" cy="52292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43000" y="152400"/>
            <a:ext cx="6781800" cy="1371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Several times in its long history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China lost more than a third of its population,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warfare, disease, or starvation.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388870" y="2460161"/>
            <a:ext cx="1943100" cy="1144821"/>
          </a:xfrm>
          <a:prstGeom prst="wedgeRoundRectCallout">
            <a:avLst>
              <a:gd name="adj1" fmla="val 2095"/>
              <a:gd name="adj2" fmla="val 19935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069772" y="2602585"/>
            <a:ext cx="1943100" cy="1144821"/>
          </a:xfrm>
          <a:prstGeom prst="wedgeRoundRectCallout">
            <a:avLst>
              <a:gd name="adj1" fmla="val 27305"/>
              <a:gd name="adj2" fmla="val 18366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09600" y="2057401"/>
            <a:ext cx="4784272" cy="2008414"/>
          </a:xfrm>
          <a:prstGeom prst="wedgeRoundRectCallout">
            <a:avLst>
              <a:gd name="adj1" fmla="val 96150"/>
              <a:gd name="adj2" fmla="val 7221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happened around 200CE? 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 around 650?  1650?</a:t>
            </a:r>
          </a:p>
          <a:p>
            <a:pPr algn="ctr"/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Studying times like these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might help us understand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causes collapses like that. </a:t>
            </a:r>
          </a:p>
        </p:txBody>
      </p:sp>
    </p:spTree>
    <p:extLst>
      <p:ext uri="{BB962C8B-B14F-4D97-AF65-F5344CB8AC3E}">
        <p14:creationId xmlns:p14="http://schemas.microsoft.com/office/powerpoint/2010/main" val="202944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867400" y="2286000"/>
            <a:ext cx="3124200" cy="2819400"/>
          </a:xfrm>
          <a:prstGeom prst="wedgeRoundRectCallout">
            <a:avLst>
              <a:gd name="adj1" fmla="val -80450"/>
              <a:gd name="adj2" fmla="val -13396"/>
              <a:gd name="adj3" fmla="val 16667"/>
            </a:avLst>
          </a:prstGeom>
          <a:solidFill>
            <a:srgbClr val="CCFFC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Still farther north,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on the floodplain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of the Huang He,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wheat and millet are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the preferred crops,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and drought is a risk</a:t>
            </a:r>
          </a:p>
          <a:p>
            <a:pPr algn="ctr"/>
            <a:r>
              <a:rPr lang="en-US" sz="16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(in years when the river</a:t>
            </a:r>
          </a:p>
          <a:p>
            <a:pPr algn="ctr"/>
            <a:r>
              <a:rPr lang="en-US" sz="16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does not flood!)</a:t>
            </a:r>
          </a:p>
        </p:txBody>
      </p:sp>
    </p:spTree>
    <p:extLst>
      <p:ext uri="{BB962C8B-B14F-4D97-AF65-F5344CB8AC3E}">
        <p14:creationId xmlns:p14="http://schemas.microsoft.com/office/powerpoint/2010/main" val="199387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33400" y="533400"/>
            <a:ext cx="3352800" cy="2514600"/>
          </a:xfrm>
          <a:prstGeom prst="wedgeRoundRectCallout">
            <a:avLst>
              <a:gd name="adj1" fmla="val 75276"/>
              <a:gd name="adj2" fmla="val 47749"/>
              <a:gd name="adj3" fmla="val 16667"/>
            </a:avLst>
          </a:prstGeom>
          <a:solidFill>
            <a:srgbClr val="CCFFC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Farther inland,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corn has recently </a:t>
            </a:r>
            <a:b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become widely grown.</a:t>
            </a:r>
          </a:p>
          <a:p>
            <a:pPr algn="ctr"/>
            <a:endParaRPr lang="en-US" sz="8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It has the same use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as in the United States,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as feed for pigs.</a:t>
            </a:r>
          </a:p>
        </p:txBody>
      </p:sp>
    </p:spTree>
    <p:extLst>
      <p:ext uri="{BB962C8B-B14F-4D97-AF65-F5344CB8AC3E}">
        <p14:creationId xmlns:p14="http://schemas.microsoft.com/office/powerpoint/2010/main" val="180805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172200" y="2764971"/>
            <a:ext cx="2819400" cy="2514600"/>
          </a:xfrm>
          <a:prstGeom prst="wedgeRoundRectCallout">
            <a:avLst>
              <a:gd name="adj1" fmla="val -69845"/>
              <a:gd name="adj2" fmla="val -22381"/>
              <a:gd name="adj3" fmla="val 16667"/>
            </a:avLst>
          </a:prstGeom>
          <a:solidFill>
            <a:srgbClr val="CCFFC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Put all four crops 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on one map,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and you see 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some overlap,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but you still see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distinct regions.</a:t>
            </a:r>
          </a:p>
        </p:txBody>
      </p:sp>
    </p:spTree>
    <p:extLst>
      <p:ext uri="{BB962C8B-B14F-4D97-AF65-F5344CB8AC3E}">
        <p14:creationId xmlns:p14="http://schemas.microsoft.com/office/powerpoint/2010/main" val="300971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600200" y="5562600"/>
            <a:ext cx="3722914" cy="1143000"/>
          </a:xfrm>
          <a:prstGeom prst="wedgeRoundRectCallout">
            <a:avLst>
              <a:gd name="adj1" fmla="val -50792"/>
              <a:gd name="adj2" fmla="val -82718"/>
              <a:gd name="adj3" fmla="val 16667"/>
            </a:avLst>
          </a:prstGeom>
          <a:solidFill>
            <a:srgbClr val="CCEC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We’ve added a map layer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show the amount of rain. </a:t>
            </a:r>
          </a:p>
        </p:txBody>
      </p:sp>
    </p:spTree>
    <p:extLst>
      <p:ext uri="{BB962C8B-B14F-4D97-AF65-F5344CB8AC3E}">
        <p14:creationId xmlns:p14="http://schemas.microsoft.com/office/powerpoint/2010/main" val="220036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44286" y="152400"/>
            <a:ext cx="4191000" cy="1219200"/>
          </a:xfrm>
          <a:prstGeom prst="wedgeRoundRectCallout">
            <a:avLst>
              <a:gd name="adj1" fmla="val -22559"/>
              <a:gd name="adj2" fmla="val 132164"/>
              <a:gd name="adj3" fmla="val 16667"/>
            </a:avLst>
          </a:prstGeom>
          <a:solidFill>
            <a:srgbClr val="CCEC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Northwestern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China is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generally dry, with only a few 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small areas of irrigated farming.</a:t>
            </a:r>
          </a:p>
        </p:txBody>
      </p:sp>
    </p:spTree>
    <p:extLst>
      <p:ext uri="{BB962C8B-B14F-4D97-AF65-F5344CB8AC3E}">
        <p14:creationId xmlns:p14="http://schemas.microsoft.com/office/powerpoint/2010/main" val="279136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600200" y="4038600"/>
            <a:ext cx="2971800" cy="1447800"/>
          </a:xfrm>
          <a:prstGeom prst="wedgeRoundRectCallout">
            <a:avLst>
              <a:gd name="adj1" fmla="val -50562"/>
              <a:gd name="adj2" fmla="val -14781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This helps explain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why very few people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live out here.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44286" y="152400"/>
            <a:ext cx="4191000" cy="1219200"/>
          </a:xfrm>
          <a:prstGeom prst="wedgeRoundRectCallout">
            <a:avLst>
              <a:gd name="adj1" fmla="val -22299"/>
              <a:gd name="adj2" fmla="val 131271"/>
              <a:gd name="adj3" fmla="val 16667"/>
            </a:avLst>
          </a:prstGeom>
          <a:solidFill>
            <a:srgbClr val="CCEC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Northwestern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China is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generally dry, with only a few 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small areas of irrigated farming.</a:t>
            </a:r>
          </a:p>
        </p:txBody>
      </p:sp>
    </p:spTree>
    <p:extLst>
      <p:ext uri="{BB962C8B-B14F-4D97-AF65-F5344CB8AC3E}">
        <p14:creationId xmlns:p14="http://schemas.microsoft.com/office/powerpoint/2010/main" val="26541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943600" y="2362200"/>
            <a:ext cx="3124200" cy="2743200"/>
          </a:xfrm>
          <a:prstGeom prst="wedgeRoundRectCallout">
            <a:avLst>
              <a:gd name="adj1" fmla="val -160240"/>
              <a:gd name="adj2" fmla="val -313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southwestern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area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has another problem -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very high elevation.</a:t>
            </a:r>
          </a:p>
          <a:p>
            <a:pPr algn="ctr"/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These cold mountains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very little land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is suitable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for crop farming.</a:t>
            </a:r>
          </a:p>
        </p:txBody>
      </p:sp>
    </p:spTree>
    <p:extLst>
      <p:ext uri="{BB962C8B-B14F-4D97-AF65-F5344CB8AC3E}">
        <p14:creationId xmlns:p14="http://schemas.microsoft.com/office/powerpoint/2010/main" val="29031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791200" y="3810000"/>
            <a:ext cx="3276600" cy="2895600"/>
          </a:xfrm>
          <a:prstGeom prst="wedgeRoundRectCallout">
            <a:avLst>
              <a:gd name="adj1" fmla="val -68732"/>
              <a:gd name="adj2" fmla="val -4527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When the map shows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high areas</a:t>
            </a:r>
          </a:p>
          <a:p>
            <a:pPr algn="ctr"/>
            <a:r>
              <a:rPr lang="en-US" sz="2000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the dry areas,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 can see why China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has only about half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much good cropland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285221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3900000">
            <a:off x="-158306" y="3027262"/>
            <a:ext cx="1942428" cy="719967"/>
          </a:xfrm>
          <a:prstGeom prst="ellipse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33400" y="762000"/>
            <a:ext cx="2590800" cy="1295400"/>
          </a:xfrm>
          <a:prstGeom prst="wedgeRoundRectCallout">
            <a:avLst>
              <a:gd name="adj1" fmla="val -43659"/>
              <a:gd name="adj2" fmla="val 107795"/>
              <a:gd name="adj3" fmla="val 16667"/>
            </a:avLst>
          </a:prstGeom>
          <a:solidFill>
            <a:srgbClr val="CCEC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Remember, China does not have 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West Coast.</a:t>
            </a:r>
          </a:p>
        </p:txBody>
      </p:sp>
    </p:spTree>
    <p:extLst>
      <p:ext uri="{BB962C8B-B14F-4D97-AF65-F5344CB8AC3E}">
        <p14:creationId xmlns:p14="http://schemas.microsoft.com/office/powerpoint/2010/main" val="6454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12706" y="1066800"/>
            <a:ext cx="2286000" cy="1752600"/>
          </a:xfrm>
          <a:prstGeom prst="ellipse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3900000">
            <a:off x="-158306" y="3027262"/>
            <a:ext cx="1942428" cy="719967"/>
          </a:xfrm>
          <a:prstGeom prst="ellipse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6210300" y="114300"/>
            <a:ext cx="2438400" cy="1600200"/>
          </a:xfrm>
          <a:prstGeom prst="wedgeRoundRectCallout">
            <a:avLst>
              <a:gd name="adj1" fmla="val -120497"/>
              <a:gd name="adj2" fmla="val 66858"/>
              <a:gd name="adj3" fmla="val 16667"/>
            </a:avLst>
          </a:prstGeom>
          <a:solidFill>
            <a:srgbClr val="CCEC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it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does not have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Great Lakes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farming region.</a:t>
            </a:r>
          </a:p>
        </p:txBody>
      </p:sp>
    </p:spTree>
    <p:extLst>
      <p:ext uri="{BB962C8B-B14F-4D97-AF65-F5344CB8AC3E}">
        <p14:creationId xmlns:p14="http://schemas.microsoft.com/office/powerpoint/2010/main" val="118175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1201"/>
            <a:ext cx="8469630" cy="52292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43000" y="152400"/>
            <a:ext cx="6781800" cy="1371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Several times in its long history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China lost more than a third of its population,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warfare, disease, or starvation.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388870" y="2460161"/>
            <a:ext cx="1943100" cy="1144821"/>
          </a:xfrm>
          <a:prstGeom prst="wedgeRoundRectCallout">
            <a:avLst>
              <a:gd name="adj1" fmla="val 2095"/>
              <a:gd name="adj2" fmla="val 19935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069772" y="2602585"/>
            <a:ext cx="1943100" cy="1144821"/>
          </a:xfrm>
          <a:prstGeom prst="wedgeRoundRectCallout">
            <a:avLst>
              <a:gd name="adj1" fmla="val 27305"/>
              <a:gd name="adj2" fmla="val 18366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09600" y="2057401"/>
            <a:ext cx="4784272" cy="2008414"/>
          </a:xfrm>
          <a:prstGeom prst="wedgeRoundRectCallout">
            <a:avLst>
              <a:gd name="adj1" fmla="val 96150"/>
              <a:gd name="adj2" fmla="val 7221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happened around 200CE? 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 around 650?  1650?</a:t>
            </a:r>
          </a:p>
          <a:p>
            <a:pPr algn="ctr"/>
            <a:endParaRPr 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Studying times like these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might help us understand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causes collapses like that.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42049" y="3352801"/>
            <a:ext cx="2925551" cy="2446562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presentation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reading activity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that examine the Fall 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of the Ming Dynasty.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9800" y="3581400"/>
            <a:ext cx="2933700" cy="2743200"/>
          </a:xfrm>
          <a:prstGeom prst="roundRect">
            <a:avLst>
              <a:gd name="adj" fmla="val 875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all of this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background,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 is easy to see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the population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crowded together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about one-third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country.</a:t>
            </a:r>
          </a:p>
        </p:txBody>
      </p:sp>
    </p:spTree>
    <p:extLst>
      <p:ext uri="{BB962C8B-B14F-4D97-AF65-F5344CB8AC3E}">
        <p14:creationId xmlns:p14="http://schemas.microsoft.com/office/powerpoint/2010/main" val="265059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19800" y="3581400"/>
            <a:ext cx="2933700" cy="2743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all of this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background,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 is easy to see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the population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crowded together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about one-third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country.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15742" y="3744686"/>
            <a:ext cx="2514600" cy="24384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What are some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consequences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a large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but crowded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population?</a:t>
            </a:r>
          </a:p>
        </p:txBody>
      </p:sp>
    </p:spTree>
    <p:extLst>
      <p:ext uri="{BB962C8B-B14F-4D97-AF65-F5344CB8AC3E}">
        <p14:creationId xmlns:p14="http://schemas.microsoft.com/office/powerpoint/2010/main" val="399425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9600" y="152400"/>
            <a:ext cx="3276600" cy="175260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large population</a:t>
            </a:r>
          </a:p>
          <a:p>
            <a:pPr algn="ctr"/>
            <a:r>
              <a:rPr lang="en-US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(if people work together)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can plan and accomplish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large building projects.</a:t>
            </a:r>
          </a:p>
        </p:txBody>
      </p:sp>
    </p:spTree>
    <p:extLst>
      <p:ext uri="{BB962C8B-B14F-4D97-AF65-F5344CB8AC3E}">
        <p14:creationId xmlns:p14="http://schemas.microsoft.com/office/powerpoint/2010/main" val="138870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865976" y="2743200"/>
            <a:ext cx="3125624" cy="3276600"/>
          </a:xfrm>
          <a:prstGeom prst="wedgeRoundRectCallout">
            <a:avLst>
              <a:gd name="adj1" fmla="val -78020"/>
              <a:gd name="adj2" fmla="val -55789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Here is the famous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Great Wall of China.</a:t>
            </a:r>
          </a:p>
          <a:p>
            <a:pPr algn="ctr"/>
            <a:endParaRPr lang="en-US" sz="9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 Chinese people</a:t>
            </a:r>
          </a:p>
          <a:p>
            <a:pPr algn="ctr"/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started building a wall</a:t>
            </a:r>
          </a:p>
          <a:p>
            <a:pPr algn="ctr"/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more than 2000 years ago,</a:t>
            </a:r>
          </a:p>
          <a:p>
            <a:pPr algn="ctr"/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protect the farm villages</a:t>
            </a:r>
          </a:p>
          <a:p>
            <a:pPr algn="ctr"/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from the nomadic people</a:t>
            </a:r>
          </a:p>
          <a:p>
            <a:pPr algn="ctr"/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who lived in the cold</a:t>
            </a:r>
          </a:p>
          <a:p>
            <a:pPr algn="ctr"/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and dry country</a:t>
            </a:r>
          </a:p>
          <a:p>
            <a:pPr algn="ctr"/>
            <a:r>
              <a:rPr lang="en-US" sz="16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the north.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152400"/>
            <a:ext cx="3276600" cy="175260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 large population</a:t>
            </a:r>
          </a:p>
          <a:p>
            <a:pPr algn="ctr"/>
            <a:r>
              <a:rPr lang="en-US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(if people work together)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can plan and accomplish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large building projects.</a:t>
            </a:r>
          </a:p>
        </p:txBody>
      </p:sp>
    </p:spTree>
    <p:extLst>
      <p:ext uri="{BB962C8B-B14F-4D97-AF65-F5344CB8AC3E}">
        <p14:creationId xmlns:p14="http://schemas.microsoft.com/office/powerpoint/2010/main" val="62863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867400" y="1313752"/>
            <a:ext cx="3124200" cy="1658048"/>
          </a:xfrm>
          <a:prstGeom prst="wedgeRoundRectCallout">
            <a:avLst>
              <a:gd name="adj1" fmla="val -75333"/>
              <a:gd name="adj2" fmla="val 65049"/>
              <a:gd name="adj3" fmla="val 16667"/>
            </a:avLst>
          </a:prstGeom>
          <a:solidFill>
            <a:srgbClr val="CCEC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Another important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early project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(also started 2000 years ago)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was the Grand Canal.</a:t>
            </a:r>
          </a:p>
        </p:txBody>
      </p:sp>
    </p:spTree>
    <p:extLst>
      <p:ext uri="{BB962C8B-B14F-4D97-AF65-F5344CB8AC3E}">
        <p14:creationId xmlns:p14="http://schemas.microsoft.com/office/powerpoint/2010/main" val="314594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172200" y="2075752"/>
            <a:ext cx="2838628" cy="2191448"/>
          </a:xfrm>
          <a:prstGeom prst="wedgeRoundRectCallout">
            <a:avLst>
              <a:gd name="adj1" fmla="val -90797"/>
              <a:gd name="adj2" fmla="val -3075"/>
              <a:gd name="adj3" fmla="val 16667"/>
            </a:avLst>
          </a:prstGeom>
          <a:solidFill>
            <a:srgbClr val="CCEC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172200" y="2075752"/>
            <a:ext cx="2830082" cy="2191448"/>
          </a:xfrm>
          <a:prstGeom prst="wedgeRoundRectCallout">
            <a:avLst>
              <a:gd name="adj1" fmla="val -74583"/>
              <a:gd name="adj2" fmla="val 19153"/>
              <a:gd name="adj3" fmla="val 16667"/>
            </a:avLst>
          </a:prstGeom>
          <a:solidFill>
            <a:srgbClr val="CCEC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Textbooks usually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describe this canal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a way for ships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go between the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two large rivers.</a:t>
            </a:r>
          </a:p>
        </p:txBody>
      </p:sp>
    </p:spTree>
    <p:extLst>
      <p:ext uri="{BB962C8B-B14F-4D97-AF65-F5344CB8AC3E}">
        <p14:creationId xmlns:p14="http://schemas.microsoft.com/office/powerpoint/2010/main" val="365863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248400" y="2667000"/>
            <a:ext cx="2438400" cy="1905000"/>
          </a:xfrm>
          <a:prstGeom prst="wedgeRoundRectCallout">
            <a:avLst>
              <a:gd name="adj1" fmla="val -77324"/>
              <a:gd name="adj2" fmla="val 18224"/>
              <a:gd name="adj3" fmla="val 16667"/>
            </a:avLst>
          </a:prstGeom>
          <a:solidFill>
            <a:srgbClr val="CCEC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real purpose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this long canal,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however, was to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connect regions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could grow different crops.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096000" y="2514600"/>
            <a:ext cx="2830082" cy="2164080"/>
          </a:xfrm>
          <a:prstGeom prst="wedgeRoundRectCallout">
            <a:avLst>
              <a:gd name="adj1" fmla="val -89234"/>
              <a:gd name="adj2" fmla="val -19377"/>
              <a:gd name="adj3" fmla="val 16667"/>
            </a:avLst>
          </a:prstGeom>
          <a:solidFill>
            <a:srgbClr val="CCEC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real purpose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this long canal,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however, was to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connect regions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could grow different crops.</a:t>
            </a:r>
          </a:p>
        </p:txBody>
      </p:sp>
    </p:spTree>
    <p:extLst>
      <p:ext uri="{BB962C8B-B14F-4D97-AF65-F5344CB8AC3E}">
        <p14:creationId xmlns:p14="http://schemas.microsoft.com/office/powerpoint/2010/main" val="42094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248400" y="2667000"/>
            <a:ext cx="2438400" cy="1905000"/>
          </a:xfrm>
          <a:prstGeom prst="wedgeRoundRectCallout">
            <a:avLst>
              <a:gd name="adj1" fmla="val -77324"/>
              <a:gd name="adj2" fmla="val 18224"/>
              <a:gd name="adj3" fmla="val 16667"/>
            </a:avLst>
          </a:prstGeom>
          <a:solidFill>
            <a:srgbClr val="CCEC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real purpose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this long canal,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however, was to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connect regions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could grow different crops.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096000" y="2514600"/>
            <a:ext cx="2830082" cy="2164080"/>
          </a:xfrm>
          <a:prstGeom prst="wedgeRoundRectCallout">
            <a:avLst>
              <a:gd name="adj1" fmla="val -89234"/>
              <a:gd name="adj2" fmla="val -19377"/>
              <a:gd name="adj3" fmla="val 16667"/>
            </a:avLst>
          </a:prstGeom>
          <a:solidFill>
            <a:srgbClr val="CCEC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real purpose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this long canal,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however, was to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connect regions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could grow different crops.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09658" y="4572000"/>
            <a:ext cx="2569029" cy="2057400"/>
          </a:xfrm>
          <a:prstGeom prst="roundRect">
            <a:avLst>
              <a:gd name="adj" fmla="val 9789"/>
            </a:avLst>
          </a:prstGeom>
          <a:solidFill>
            <a:srgbClr val="CCFFC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If one area had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 crop failure,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people could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use the canal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to move food </a:t>
            </a:r>
          </a:p>
          <a:p>
            <a:pPr algn="ctr"/>
            <a:r>
              <a:rPr lang="en-US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from other areas.</a:t>
            </a:r>
          </a:p>
        </p:txBody>
      </p:sp>
    </p:spTree>
    <p:extLst>
      <p:ext uri="{BB962C8B-B14F-4D97-AF65-F5344CB8AC3E}">
        <p14:creationId xmlns:p14="http://schemas.microsoft.com/office/powerpoint/2010/main" val="100979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6200" y="152400"/>
            <a:ext cx="3657600" cy="3733800"/>
          </a:xfrm>
          <a:prstGeom prst="roundRect">
            <a:avLst>
              <a:gd name="adj" fmla="val 592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short, it is important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realize that China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not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homogeneous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(the same everywhere).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 through history,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different parts of China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had different languages,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economies, and lifestyles.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They often cooperated,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but sometimes fought.</a:t>
            </a:r>
          </a:p>
        </p:txBody>
      </p:sp>
    </p:spTree>
    <p:extLst>
      <p:ext uri="{BB962C8B-B14F-4D97-AF65-F5344CB8AC3E}">
        <p14:creationId xmlns:p14="http://schemas.microsoft.com/office/powerpoint/2010/main" val="284313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6200" y="152400"/>
            <a:ext cx="3657600" cy="3733800"/>
          </a:xfrm>
          <a:prstGeom prst="roundRect">
            <a:avLst>
              <a:gd name="adj" fmla="val 592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short, it is important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realize that China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not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homogeneous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(the same everywhere).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 through history,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different parts of China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had different languages,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economies, and lifestyles.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They often cooperated,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but sometimes fought.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8085" y="3733800"/>
            <a:ext cx="2873829" cy="1524000"/>
          </a:xfrm>
          <a:prstGeom prst="roundRect">
            <a:avLst>
              <a:gd name="adj" fmla="val 978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are some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other consequences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a large population?</a:t>
            </a:r>
          </a:p>
        </p:txBody>
      </p:sp>
    </p:spTree>
    <p:extLst>
      <p:ext uri="{BB962C8B-B14F-4D97-AF65-F5344CB8AC3E}">
        <p14:creationId xmlns:p14="http://schemas.microsoft.com/office/powerpoint/2010/main" val="59535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157549" y="2770414"/>
            <a:ext cx="3962399" cy="1828800"/>
          </a:xfrm>
          <a:prstGeom prst="roundRect">
            <a:avLst>
              <a:gd name="adj" fmla="val 7423"/>
            </a:avLst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Part 1</a:t>
            </a:r>
          </a:p>
          <a:p>
            <a:pPr algn="ctr"/>
            <a:endParaRPr lang="en-US" sz="800" b="1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Comparing China</a:t>
            </a:r>
          </a:p>
          <a:p>
            <a:pPr algn="ctr"/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the United States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9600" y="228600"/>
            <a:ext cx="7848600" cy="1524000"/>
          </a:xfrm>
          <a:prstGeom prst="roundRect">
            <a:avLst>
              <a:gd name="adj" fmla="val 978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large population is likely to have a lot of smart people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who can invent things.  On the internet, you can find many lists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important Chinese inventions, including silk cloth, paper,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porcelain, magnetic compasses, gunpowder, and rockets.</a:t>
            </a:r>
          </a:p>
        </p:txBody>
      </p:sp>
    </p:spTree>
    <p:extLst>
      <p:ext uri="{BB962C8B-B14F-4D97-AF65-F5344CB8AC3E}">
        <p14:creationId xmlns:p14="http://schemas.microsoft.com/office/powerpoint/2010/main" val="18336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648200" y="228600"/>
            <a:ext cx="3200400" cy="2400300"/>
          </a:xfrm>
          <a:prstGeom prst="roundRect">
            <a:avLst>
              <a:gd name="adj" fmla="val 9789"/>
            </a:avLst>
          </a:prstGeom>
          <a:solidFill>
            <a:srgbClr val="FFCCC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Silk was so important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it gave its name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some trading roads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went all the way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Rome and Africa,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2000 years ago!</a:t>
            </a:r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7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648200" y="228600"/>
            <a:ext cx="3200400" cy="2400300"/>
          </a:xfrm>
          <a:prstGeom prst="roundRect">
            <a:avLst>
              <a:gd name="adj" fmla="val 9789"/>
            </a:avLst>
          </a:prstGeom>
          <a:solidFill>
            <a:srgbClr val="FFCCC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Silk was so important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it gave its name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some trading roads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went all the way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Rome and Africa,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2000 years ago!</a:t>
            </a:r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86400" y="2457450"/>
            <a:ext cx="3276600" cy="3257550"/>
          </a:xfrm>
          <a:prstGeom prst="roundRect">
            <a:avLst>
              <a:gd name="adj" fmla="val 978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Roman rulers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actually tried to limit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amount of silk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people could wear –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because they thought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people were spending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too much money buying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imported silk from China!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 people still say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things like that today?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4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2400" y="3962400"/>
            <a:ext cx="3505200" cy="1676400"/>
          </a:xfrm>
          <a:prstGeom prst="wedgeRoundRectCallout">
            <a:avLst>
              <a:gd name="adj1" fmla="val 40232"/>
              <a:gd name="adj2" fmla="val -1035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Part of the Great Wall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was built to protect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traders on the Silk Roads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from attacks by bandits.</a:t>
            </a:r>
            <a:endParaRPr lang="en-US" sz="12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8200" y="228600"/>
            <a:ext cx="3200400" cy="2400300"/>
          </a:xfrm>
          <a:prstGeom prst="roundRect">
            <a:avLst>
              <a:gd name="adj" fmla="val 9789"/>
            </a:avLst>
          </a:prstGeom>
          <a:solidFill>
            <a:srgbClr val="FFCCC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Silk was so important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it gave its name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some trading roads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went all the way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Rome and Africa,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2000 years ago!</a:t>
            </a:r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2457450"/>
            <a:ext cx="3276600" cy="3257550"/>
          </a:xfrm>
          <a:prstGeom prst="roundRect">
            <a:avLst>
              <a:gd name="adj" fmla="val 978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Roman rulers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actually tried to limit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amount of silk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people could wear –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because they thought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people were spending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too much money buying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imported silk from China!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 people still say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things like that today?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2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2400" y="3962400"/>
            <a:ext cx="3505200" cy="1676400"/>
          </a:xfrm>
          <a:prstGeom prst="wedgeRoundRectCallout">
            <a:avLst>
              <a:gd name="adj1" fmla="val 40232"/>
              <a:gd name="adj2" fmla="val -1035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Part of the Great Wall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was built to protect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traders on the Silk Roads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from attacks by bandits.</a:t>
            </a:r>
            <a:endParaRPr lang="en-US" sz="12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8200" y="228600"/>
            <a:ext cx="3200400" cy="2400300"/>
          </a:xfrm>
          <a:prstGeom prst="roundRect">
            <a:avLst>
              <a:gd name="adj" fmla="val 9789"/>
            </a:avLst>
          </a:prstGeom>
          <a:solidFill>
            <a:srgbClr val="FFCCC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Silk was so important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it gave its name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some trading roads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went all the way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Rome and Africa,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2000 years ago!</a:t>
            </a:r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2224" y="76201"/>
            <a:ext cx="3367776" cy="1523999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an activity called </a:t>
            </a:r>
            <a:b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“Silk Road Traders.”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495800" y="1295400"/>
            <a:ext cx="3505200" cy="3581400"/>
          </a:xfrm>
          <a:prstGeom prst="roundRect">
            <a:avLst>
              <a:gd name="adj" fmla="val 9789"/>
            </a:avLst>
          </a:prstGeom>
          <a:solidFill>
            <a:srgbClr val="FFCCC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Silk Roads illustrate another consequence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a large population – 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people often need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trade products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they make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order to get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resources they need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(like horses in ancient times,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 iron or oil today).</a:t>
            </a:r>
          </a:p>
        </p:txBody>
      </p:sp>
    </p:spTree>
    <p:extLst>
      <p:ext uri="{BB962C8B-B14F-4D97-AF65-F5344CB8AC3E}">
        <p14:creationId xmlns:p14="http://schemas.microsoft.com/office/powerpoint/2010/main" val="16545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10200" y="1905000"/>
            <a:ext cx="3505200" cy="4572000"/>
          </a:xfrm>
          <a:prstGeom prst="roundRect">
            <a:avLst>
              <a:gd name="adj" fmla="val 978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Remember the point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about large populations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being able to do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large building projects?</a:t>
            </a:r>
          </a:p>
          <a:p>
            <a:pPr algn="ctr"/>
            <a:endParaRPr lang="en-US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just a few years, </a:t>
            </a:r>
            <a:b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China has built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network of highways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as many miles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the entire system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Interstate Highways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United States.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(It took nearly 40 years to 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build the American system). </a:t>
            </a:r>
          </a:p>
        </p:txBody>
      </p:sp>
    </p:spTree>
    <p:extLst>
      <p:ext uri="{BB962C8B-B14F-4D97-AF65-F5344CB8AC3E}">
        <p14:creationId xmlns:p14="http://schemas.microsoft.com/office/powerpoint/2010/main" val="116846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62000" y="152400"/>
            <a:ext cx="6934200" cy="990600"/>
          </a:xfrm>
          <a:prstGeom prst="roundRect">
            <a:avLst>
              <a:gd name="adj" fmla="val 978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map of this road system clearly shows how China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divided into a crowded East and a nearly empty West.</a:t>
            </a:r>
          </a:p>
        </p:txBody>
      </p:sp>
    </p:spTree>
    <p:extLst>
      <p:ext uri="{BB962C8B-B14F-4D97-AF65-F5344CB8AC3E}">
        <p14:creationId xmlns:p14="http://schemas.microsoft.com/office/powerpoint/2010/main" val="335159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800" y="1676400"/>
            <a:ext cx="5257800" cy="3390900"/>
          </a:xfrm>
          <a:prstGeom prst="roundRect">
            <a:avLst>
              <a:gd name="adj" fmla="val 978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Large populations 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have other consequences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are described in the text.</a:t>
            </a:r>
          </a:p>
          <a:p>
            <a:pPr algn="ctr"/>
            <a:endParaRPr lang="en-US" sz="9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These include more use of resources,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greater risk of air and water pollution,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origin and rapid spread of disease,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many complicated effects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personal freedom.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1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28800" y="1295400"/>
            <a:ext cx="5257800" cy="4572000"/>
          </a:xfrm>
          <a:prstGeom prst="roundRect">
            <a:avLst>
              <a:gd name="adj" fmla="val 978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big challenge for China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to maintain economic growth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while limiting the pollution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other side-effects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crowded populations.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263640" cy="64008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104900" y="152400"/>
            <a:ext cx="6781800" cy="9525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China has about the same area as the United States,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but it has more than four times as many people.</a:t>
            </a:r>
          </a:p>
        </p:txBody>
      </p:sp>
    </p:spTree>
    <p:extLst>
      <p:ext uri="{BB962C8B-B14F-4D97-AF65-F5344CB8AC3E}">
        <p14:creationId xmlns:p14="http://schemas.microsoft.com/office/powerpoint/2010/main" val="180409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28800" y="1295400"/>
            <a:ext cx="5257800" cy="4572000"/>
          </a:xfrm>
          <a:prstGeom prst="roundRect">
            <a:avLst>
              <a:gd name="adj" fmla="val 978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big challenge for China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to maintain economic growth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while limiting the pollution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other side-effects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crowded populations.</a:t>
            </a:r>
          </a:p>
          <a:p>
            <a:pPr algn="ctr"/>
            <a:endParaRPr lang="en-US" sz="1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002970" y="3415469"/>
            <a:ext cx="4876800" cy="22098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 the 1970s, the Chinese government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decided to try to limit the growth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of population in the country.</a:t>
            </a:r>
          </a:p>
          <a:p>
            <a:pPr algn="ctr"/>
            <a:endParaRPr lang="en-US" sz="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They made a law 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that made it illegal for most families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to have more than one child.</a:t>
            </a:r>
          </a:p>
          <a:p>
            <a:pPr algn="ctr"/>
            <a:endParaRPr lang="en-US" sz="20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4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828800" y="1295400"/>
            <a:ext cx="5257800" cy="4572000"/>
          </a:xfrm>
          <a:prstGeom prst="roundRect">
            <a:avLst>
              <a:gd name="adj" fmla="val 978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law (the “one-child policy”)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helped trigger an economic boom,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making it possible for people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invest money in businesses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rather than spending it to feed children).</a:t>
            </a: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9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828800" y="1295400"/>
            <a:ext cx="5257800" cy="4572000"/>
          </a:xfrm>
          <a:prstGeom prst="roundRect">
            <a:avLst>
              <a:gd name="adj" fmla="val 978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law (the “one-child policy”)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helped trigger an economic boom,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making it possible for people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invest money in businesses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rather than spending it to feed children).</a:t>
            </a: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921328" y="3548743"/>
            <a:ext cx="5105400" cy="1752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Now, this policy adds to the challenge,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because the people are getting older.</a:t>
            </a:r>
          </a:p>
          <a:p>
            <a:pPr algn="ctr"/>
            <a:endParaRPr lang="en-US" sz="12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Every year, there are more old people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for every worker to help support.</a:t>
            </a:r>
          </a:p>
        </p:txBody>
      </p:sp>
    </p:spTree>
    <p:extLst>
      <p:ext uri="{BB962C8B-B14F-4D97-AF65-F5344CB8AC3E}">
        <p14:creationId xmlns:p14="http://schemas.microsoft.com/office/powerpoint/2010/main" val="370017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828800" y="1295400"/>
            <a:ext cx="5257800" cy="4572000"/>
          </a:xfrm>
          <a:prstGeom prst="roundRect">
            <a:avLst>
              <a:gd name="adj" fmla="val 978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law (the “one-child policy”)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helped trigger an economic boom,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making it possible for people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invest money in businesses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rather than spending it to feed children).</a:t>
            </a: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921328" y="3548743"/>
            <a:ext cx="5105400" cy="1752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Now, this policy adds to the challenge,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because the people are getting older.</a:t>
            </a:r>
          </a:p>
          <a:p>
            <a:pPr algn="ctr"/>
            <a:endParaRPr lang="en-US" sz="12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Every year, there are more old people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for every worker to help support.</a:t>
            </a:r>
          </a:p>
        </p:txBody>
      </p:sp>
      <p:sp>
        <p:nvSpPr>
          <p:cNvPr id="7" name="Snip Single Corner Rectangle 6"/>
          <p:cNvSpPr/>
          <p:nvPr/>
        </p:nvSpPr>
        <p:spPr>
          <a:xfrm>
            <a:off x="457200" y="4425043"/>
            <a:ext cx="4953000" cy="217932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rgbClr val="002060"/>
                </a:solidFill>
              </a:rPr>
              <a:t>   Definition: </a:t>
            </a:r>
          </a:p>
          <a:p>
            <a:r>
              <a:rPr lang="en-US" dirty="0">
                <a:solidFill>
                  <a:srgbClr val="002060"/>
                </a:solidFill>
              </a:rPr>
              <a:t>    the </a:t>
            </a:r>
            <a:r>
              <a:rPr lang="en-US" b="1" dirty="0">
                <a:solidFill>
                  <a:srgbClr val="002060"/>
                </a:solidFill>
              </a:rPr>
              <a:t>demographic transition  </a:t>
            </a:r>
            <a:r>
              <a:rPr lang="en-US" dirty="0">
                <a:solidFill>
                  <a:srgbClr val="002060"/>
                </a:solidFill>
              </a:rPr>
              <a:t>is the change </a:t>
            </a:r>
          </a:p>
          <a:p>
            <a:r>
              <a:rPr lang="en-US" dirty="0">
                <a:solidFill>
                  <a:srgbClr val="002060"/>
                </a:solidFill>
              </a:rPr>
              <a:t>        from high birth rates and short lives</a:t>
            </a:r>
          </a:p>
          <a:p>
            <a:r>
              <a:rPr lang="en-US" dirty="0">
                <a:solidFill>
                  <a:srgbClr val="002060"/>
                </a:solidFill>
              </a:rPr>
              <a:t>        to low birth rates and long lives.</a:t>
            </a:r>
          </a:p>
          <a:p>
            <a:endParaRPr lang="en-US" sz="1000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    As countries go through this transition,</a:t>
            </a:r>
          </a:p>
          <a:p>
            <a:r>
              <a:rPr lang="en-US" dirty="0">
                <a:solidFill>
                  <a:srgbClr val="002060"/>
                </a:solidFill>
              </a:rPr>
              <a:t>        the average age tends to go up.</a:t>
            </a:r>
          </a:p>
        </p:txBody>
      </p:sp>
    </p:spTree>
    <p:extLst>
      <p:ext uri="{BB962C8B-B14F-4D97-AF65-F5344CB8AC3E}">
        <p14:creationId xmlns:p14="http://schemas.microsoft.com/office/powerpoint/2010/main" val="224404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828800" y="1295400"/>
            <a:ext cx="5257800" cy="4572000"/>
          </a:xfrm>
          <a:prstGeom prst="roundRect">
            <a:avLst>
              <a:gd name="adj" fmla="val 978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law (the “one-child policy”)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helped trigger an economic boom,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by making it possible for people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invest money in businesses</a:t>
            </a:r>
          </a:p>
          <a:p>
            <a:pPr algn="ctr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rather than spending it to feed children).</a:t>
            </a: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921328" y="3548743"/>
            <a:ext cx="5105400" cy="1752600"/>
          </a:xfrm>
          <a:prstGeom prst="wedgeRoundRectCallout">
            <a:avLst>
              <a:gd name="adj1" fmla="val 28610"/>
              <a:gd name="adj2" fmla="val 4645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Now, this policy adds to the challenge,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because the people are getting older.</a:t>
            </a:r>
          </a:p>
          <a:p>
            <a:pPr algn="ctr"/>
            <a:endParaRPr lang="en-US" sz="12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Every year, there are more old people</a:t>
            </a:r>
          </a:p>
          <a:p>
            <a:pPr algn="ctr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for every worker to help support.</a:t>
            </a:r>
          </a:p>
        </p:txBody>
      </p:sp>
      <p:sp>
        <p:nvSpPr>
          <p:cNvPr id="7" name="Snip Single Corner Rectangle 6"/>
          <p:cNvSpPr/>
          <p:nvPr/>
        </p:nvSpPr>
        <p:spPr>
          <a:xfrm>
            <a:off x="457200" y="4425043"/>
            <a:ext cx="4953000" cy="217932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rgbClr val="002060"/>
                </a:solidFill>
              </a:rPr>
              <a:t>   Definition: </a:t>
            </a:r>
          </a:p>
          <a:p>
            <a:r>
              <a:rPr lang="en-US" dirty="0">
                <a:solidFill>
                  <a:srgbClr val="002060"/>
                </a:solidFill>
              </a:rPr>
              <a:t>    the </a:t>
            </a:r>
            <a:r>
              <a:rPr lang="en-US" b="1" dirty="0">
                <a:solidFill>
                  <a:srgbClr val="002060"/>
                </a:solidFill>
              </a:rPr>
              <a:t>demographic transition  </a:t>
            </a:r>
            <a:r>
              <a:rPr lang="en-US" dirty="0">
                <a:solidFill>
                  <a:srgbClr val="002060"/>
                </a:solidFill>
              </a:rPr>
              <a:t>is the change </a:t>
            </a:r>
          </a:p>
          <a:p>
            <a:r>
              <a:rPr lang="en-US" dirty="0">
                <a:solidFill>
                  <a:srgbClr val="002060"/>
                </a:solidFill>
              </a:rPr>
              <a:t>        from high birth rates and short lives</a:t>
            </a:r>
          </a:p>
          <a:p>
            <a:r>
              <a:rPr lang="en-US" dirty="0">
                <a:solidFill>
                  <a:srgbClr val="002060"/>
                </a:solidFill>
              </a:rPr>
              <a:t>        to low birth rates and long lives.</a:t>
            </a:r>
          </a:p>
          <a:p>
            <a:endParaRPr lang="en-US" sz="1000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    As countries go through this transition,</a:t>
            </a:r>
          </a:p>
          <a:p>
            <a:r>
              <a:rPr lang="en-US" dirty="0">
                <a:solidFill>
                  <a:srgbClr val="002060"/>
                </a:solidFill>
              </a:rPr>
              <a:t>        the average age tends to go up.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867400" y="4572000"/>
            <a:ext cx="2925551" cy="1766206"/>
          </a:xfrm>
          <a:prstGeom prst="roundRect">
            <a:avLst>
              <a:gd name="adj" fmla="val 74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Curriculum note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a presentation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activity about    </a:t>
            </a:r>
          </a:p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Population Graphs.</a:t>
            </a:r>
            <a:endParaRPr lang="en-US" sz="24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47800" y="2111829"/>
            <a:ext cx="6096000" cy="2993571"/>
          </a:xfrm>
          <a:prstGeom prst="roundRect">
            <a:avLst>
              <a:gd name="adj" fmla="val 978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Meanwhile,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challenge for people in other countries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to figure out how to grow in a world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where a large, rich country like China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can buy any resource that is in short supply,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such as oil, wood, metal ores, or water.</a:t>
            </a:r>
          </a:p>
        </p:txBody>
      </p:sp>
    </p:spTree>
    <p:extLst>
      <p:ext uri="{BB962C8B-B14F-4D97-AF65-F5344CB8AC3E}">
        <p14:creationId xmlns:p14="http://schemas.microsoft.com/office/powerpoint/2010/main" val="410477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China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population density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Population density has an influence on: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China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population density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Population density has an influence on: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66800" y="2029574"/>
            <a:ext cx="711843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Military strength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dense populations are harder to attack,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because they can mobilize more defenders</a:t>
            </a:r>
          </a:p>
        </p:txBody>
      </p:sp>
    </p:spTree>
    <p:extLst>
      <p:ext uri="{BB962C8B-B14F-4D97-AF65-F5344CB8AC3E}">
        <p14:creationId xmlns:p14="http://schemas.microsoft.com/office/powerpoint/2010/main" val="33786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China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population density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Population density has an influence on: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66800" y="2029574"/>
            <a:ext cx="711843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Military strength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dense populations are harder to attack,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because they can mobilize more defenders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66800" y="2806500"/>
            <a:ext cx="670560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Inventions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large populations are more likely to have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many thinkers, artists, inventors, etc.</a:t>
            </a:r>
          </a:p>
        </p:txBody>
      </p:sp>
    </p:spTree>
    <p:extLst>
      <p:ext uri="{BB962C8B-B14F-4D97-AF65-F5344CB8AC3E}">
        <p14:creationId xmlns:p14="http://schemas.microsoft.com/office/powerpoint/2010/main" val="2376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7200" y="304800"/>
            <a:ext cx="8153400" cy="6324600"/>
          </a:xfrm>
          <a:prstGeom prst="roundRect">
            <a:avLst>
              <a:gd name="adj" fmla="val 522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map of China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some consequences of the big idea of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population density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Population density has an influence on:</a:t>
            </a:r>
          </a:p>
          <a:p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6800" y="3579471"/>
            <a:ext cx="6629400" cy="665957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Construction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large populations are able to provide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plenty of workers for large building projects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66800" y="2029574"/>
            <a:ext cx="711843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Military strength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dense populations are harder to attack,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because they can mobilize more defenders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66800" y="2806500"/>
            <a:ext cx="6705600" cy="644272"/>
          </a:xfrm>
          <a:prstGeom prst="roundRect">
            <a:avLst>
              <a:gd name="adj" fmla="val 52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Inventions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large populations are more likely to have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many thinkers, artists, inventors, etc.</a:t>
            </a:r>
          </a:p>
        </p:txBody>
      </p:sp>
    </p:spTree>
    <p:extLst>
      <p:ext uri="{BB962C8B-B14F-4D97-AF65-F5344CB8AC3E}">
        <p14:creationId xmlns:p14="http://schemas.microsoft.com/office/powerpoint/2010/main" val="118210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2805</TotalTime>
  <Words>4970</Words>
  <Application>Microsoft Office PowerPoint</Application>
  <PresentationFormat>On-screen Show (4:3)</PresentationFormat>
  <Paragraphs>1324</Paragraphs>
  <Slides>152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152</vt:i4>
      </vt:variant>
    </vt:vector>
  </HeadingPairs>
  <TitlesOfParts>
    <vt:vector size="162" baseType="lpstr">
      <vt:lpstr>Arial</vt:lpstr>
      <vt:lpstr>Arial Narrow</vt:lpstr>
      <vt:lpstr>Arial Rounded MT Bold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Population A geographic “BIG IDEA” with many consequences IN china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section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phil gersmehl</cp:lastModifiedBy>
  <cp:revision>137</cp:revision>
  <dcterms:created xsi:type="dcterms:W3CDTF">2013-09-10T21:41:24Z</dcterms:created>
  <dcterms:modified xsi:type="dcterms:W3CDTF">2019-10-20T22:09:34Z</dcterms:modified>
</cp:coreProperties>
</file>