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275" r:id="rId2"/>
    <p:sldId id="327" r:id="rId3"/>
    <p:sldId id="259" r:id="rId4"/>
    <p:sldId id="276" r:id="rId5"/>
    <p:sldId id="328" r:id="rId6"/>
    <p:sldId id="342" r:id="rId7"/>
    <p:sldId id="260" r:id="rId8"/>
    <p:sldId id="361" r:id="rId9"/>
    <p:sldId id="330" r:id="rId10"/>
    <p:sldId id="332" r:id="rId11"/>
    <p:sldId id="261" r:id="rId12"/>
    <p:sldId id="331" r:id="rId13"/>
    <p:sldId id="283" r:id="rId14"/>
    <p:sldId id="262" r:id="rId15"/>
    <p:sldId id="263" r:id="rId16"/>
    <p:sldId id="333" r:id="rId17"/>
    <p:sldId id="273" r:id="rId18"/>
    <p:sldId id="271" r:id="rId19"/>
    <p:sldId id="334" r:id="rId20"/>
    <p:sldId id="272" r:id="rId21"/>
    <p:sldId id="335" r:id="rId22"/>
    <p:sldId id="264" r:id="rId23"/>
    <p:sldId id="267" r:id="rId24"/>
    <p:sldId id="340" r:id="rId25"/>
    <p:sldId id="336" r:id="rId26"/>
    <p:sldId id="341" r:id="rId27"/>
    <p:sldId id="266" r:id="rId28"/>
    <p:sldId id="299" r:id="rId29"/>
    <p:sldId id="268" r:id="rId30"/>
    <p:sldId id="270" r:id="rId31"/>
    <p:sldId id="343" r:id="rId32"/>
    <p:sldId id="281" r:id="rId33"/>
    <p:sldId id="280" r:id="rId34"/>
    <p:sldId id="293" r:id="rId35"/>
    <p:sldId id="344" r:id="rId36"/>
    <p:sldId id="291" r:id="rId37"/>
    <p:sldId id="345" r:id="rId38"/>
    <p:sldId id="346" r:id="rId39"/>
    <p:sldId id="278" r:id="rId40"/>
    <p:sldId id="284" r:id="rId41"/>
    <p:sldId id="274" r:id="rId42"/>
    <p:sldId id="300" r:id="rId43"/>
    <p:sldId id="366" r:id="rId44"/>
    <p:sldId id="365" r:id="rId45"/>
    <p:sldId id="362" r:id="rId46"/>
    <p:sldId id="368" r:id="rId47"/>
    <p:sldId id="367" r:id="rId48"/>
    <p:sldId id="282" r:id="rId49"/>
    <p:sldId id="285" r:id="rId50"/>
    <p:sldId id="301" r:id="rId51"/>
    <p:sldId id="347" r:id="rId52"/>
    <p:sldId id="288" r:id="rId53"/>
    <p:sldId id="349" r:id="rId54"/>
    <p:sldId id="350" r:id="rId55"/>
    <p:sldId id="351" r:id="rId56"/>
    <p:sldId id="290" r:id="rId57"/>
    <p:sldId id="353" r:id="rId58"/>
    <p:sldId id="287" r:id="rId59"/>
    <p:sldId id="354" r:id="rId60"/>
    <p:sldId id="357" r:id="rId61"/>
    <p:sldId id="355" r:id="rId62"/>
    <p:sldId id="295" r:id="rId63"/>
    <p:sldId id="294" r:id="rId64"/>
    <p:sldId id="379" r:id="rId65"/>
    <p:sldId id="383" r:id="rId66"/>
    <p:sldId id="382" r:id="rId67"/>
    <p:sldId id="381" r:id="rId68"/>
    <p:sldId id="380" r:id="rId69"/>
    <p:sldId id="286" r:id="rId70"/>
    <p:sldId id="303" r:id="rId71"/>
    <p:sldId id="304" r:id="rId72"/>
    <p:sldId id="305" r:id="rId73"/>
    <p:sldId id="306" r:id="rId74"/>
    <p:sldId id="369" r:id="rId75"/>
    <p:sldId id="370" r:id="rId76"/>
    <p:sldId id="374" r:id="rId77"/>
    <p:sldId id="308" r:id="rId78"/>
    <p:sldId id="309" r:id="rId79"/>
    <p:sldId id="311" r:id="rId80"/>
    <p:sldId id="371" r:id="rId81"/>
    <p:sldId id="312" r:id="rId82"/>
    <p:sldId id="372" r:id="rId83"/>
    <p:sldId id="313" r:id="rId84"/>
    <p:sldId id="314" r:id="rId85"/>
    <p:sldId id="384" r:id="rId86"/>
    <p:sldId id="315" r:id="rId87"/>
    <p:sldId id="316" r:id="rId88"/>
    <p:sldId id="317" r:id="rId89"/>
    <p:sldId id="318" r:id="rId90"/>
    <p:sldId id="319" r:id="rId91"/>
    <p:sldId id="320" r:id="rId92"/>
    <p:sldId id="321" r:id="rId93"/>
    <p:sldId id="323" r:id="rId94"/>
    <p:sldId id="378" r:id="rId95"/>
    <p:sldId id="325" r:id="rId96"/>
    <p:sldId id="373" r:id="rId97"/>
    <p:sldId id="375" r:id="rId98"/>
    <p:sldId id="376" r:id="rId99"/>
    <p:sldId id="377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CC"/>
    <a:srgbClr val="66CCFF"/>
    <a:srgbClr val="4D1934"/>
    <a:srgbClr val="660033"/>
    <a:srgbClr val="FFFF99"/>
    <a:srgbClr val="FFCC99"/>
    <a:srgbClr val="800000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E1318-9162-4838-B49D-9D3AA14FD49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F20F-A3A4-41D7-B9F1-DBE7322E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4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F20F-A3A4-41D7-B9F1-DBE7322E7E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25908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AREA</a:t>
            </a:r>
            <a:b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geographic “Big IDEA” </a:t>
            </a:r>
            <a:b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with many consequences IN</a:t>
            </a:r>
            <a:b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Russia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924800" cy="2514600"/>
          </a:xfrm>
        </p:spPr>
        <p:txBody>
          <a:bodyPr>
            <a:noAutofit/>
          </a:bodyPr>
          <a:lstStyle/>
          <a:p>
            <a:r>
              <a:rPr lang="en-US" sz="2200" dirty="0"/>
              <a:t>Area (size) is a big idea that can help us understand</a:t>
            </a:r>
            <a:br>
              <a:rPr lang="en-US" sz="2200" dirty="0"/>
            </a:br>
            <a:r>
              <a:rPr lang="en-US" sz="2200" dirty="0"/>
              <a:t>many other geographic features in Russia,</a:t>
            </a:r>
          </a:p>
          <a:p>
            <a:r>
              <a:rPr lang="en-US" sz="2200" dirty="0"/>
              <a:t>including mineral wealth, sparse population, </a:t>
            </a:r>
          </a:p>
          <a:p>
            <a:r>
              <a:rPr lang="en-US" sz="2200" dirty="0"/>
              <a:t>costly transportation, late development as a country, </a:t>
            </a:r>
          </a:p>
          <a:p>
            <a:r>
              <a:rPr lang="en-US" sz="2200" dirty="0"/>
              <a:t>ability to resist invasion, persistence of nomadic herders,</a:t>
            </a:r>
          </a:p>
          <a:p>
            <a:r>
              <a:rPr lang="en-US" sz="2200" dirty="0"/>
              <a:t>and difficulty in governing.</a:t>
            </a:r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1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17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4572000"/>
            <a:ext cx="4748640" cy="1752600"/>
          </a:xfrm>
          <a:prstGeom prst="roundRect">
            <a:avLst>
              <a:gd name="adj" fmla="val 9835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 of these rivers has more water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the famous Nile River in Egypt,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the Missouri in North America,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the Rhine in Europe.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66199" y="3833333"/>
            <a:ext cx="2861572" cy="1752600"/>
          </a:xfrm>
          <a:prstGeom prst="roundRect">
            <a:avLst>
              <a:gd name="adj" fmla="val 98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Very few people live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near these rivers,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however, because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so cold there.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00200" y="135636"/>
            <a:ext cx="2667000" cy="1769364"/>
          </a:xfrm>
          <a:prstGeom prst="wedgeRoundRectCallout">
            <a:avLst>
              <a:gd name="adj1" fmla="val -3434"/>
              <a:gd name="adj2" fmla="val 14667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Ural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 part of the border between   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Europe and Asia.</a:t>
            </a:r>
          </a:p>
        </p:txBody>
      </p:sp>
    </p:spTree>
    <p:extLst>
      <p:ext uri="{BB962C8B-B14F-4D97-AF65-F5344CB8AC3E}">
        <p14:creationId xmlns:p14="http://schemas.microsoft.com/office/powerpoint/2010/main" val="34440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66199" y="3833333"/>
            <a:ext cx="2861572" cy="1752600"/>
          </a:xfrm>
          <a:prstGeom prst="roundRect">
            <a:avLst>
              <a:gd name="adj" fmla="val 9835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mountains are the worn-down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“stumps” of ancient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crustal collisions.</a:t>
            </a:r>
          </a:p>
        </p:txBody>
      </p:sp>
    </p:spTree>
    <p:extLst>
      <p:ext uri="{BB962C8B-B14F-4D97-AF65-F5344CB8AC3E}">
        <p14:creationId xmlns:p14="http://schemas.microsoft.com/office/powerpoint/2010/main" val="9558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15713" y="685800"/>
            <a:ext cx="2541371" cy="1752600"/>
          </a:xfrm>
          <a:prstGeom prst="roundRect">
            <a:avLst>
              <a:gd name="adj" fmla="val 9835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Farther east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the remnants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several even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older collisions.</a:t>
            </a:r>
          </a:p>
        </p:txBody>
      </p:sp>
    </p:spTree>
    <p:extLst>
      <p:ext uri="{BB962C8B-B14F-4D97-AF65-F5344CB8AC3E}">
        <p14:creationId xmlns:p14="http://schemas.microsoft.com/office/powerpoint/2010/main" val="12930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352800" y="1096640"/>
            <a:ext cx="1905000" cy="1143000"/>
          </a:xfrm>
          <a:prstGeom prst="wedgeRoundRectCallout">
            <a:avLst>
              <a:gd name="adj1" fmla="val 35662"/>
              <a:gd name="adj2" fmla="val 22348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942104" y="811946"/>
            <a:ext cx="1981200" cy="1166692"/>
          </a:xfrm>
          <a:prstGeom prst="wedgeRoundRectCallout">
            <a:avLst>
              <a:gd name="adj1" fmla="val 142152"/>
              <a:gd name="adj2" fmla="val 663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29940" y="1072948"/>
            <a:ext cx="1981200" cy="1166692"/>
          </a:xfrm>
          <a:prstGeom prst="wedgeRoundRectCallout">
            <a:avLst>
              <a:gd name="adj1" fmla="val 73137"/>
              <a:gd name="adj2" fmla="val 27072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19400" y="1159379"/>
            <a:ext cx="1981200" cy="1166692"/>
          </a:xfrm>
          <a:prstGeom prst="wedgeRoundRectCallout">
            <a:avLst>
              <a:gd name="adj1" fmla="val -78696"/>
              <a:gd name="adj2" fmla="val 6343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9258" y="1096640"/>
            <a:ext cx="1981200" cy="1166692"/>
          </a:xfrm>
          <a:prstGeom prst="wedgeRoundRectCallout">
            <a:avLst>
              <a:gd name="adj1" fmla="val 113252"/>
              <a:gd name="adj2" fmla="val 1264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72811" y="1072948"/>
            <a:ext cx="1981200" cy="1166692"/>
          </a:xfrm>
          <a:prstGeom prst="wedgeRoundRectCallout">
            <a:avLst>
              <a:gd name="adj1" fmla="val 20513"/>
              <a:gd name="adj2" fmla="val 28610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59993" y="990600"/>
            <a:ext cx="1981200" cy="1166692"/>
          </a:xfrm>
          <a:prstGeom prst="wedgeRoundRectCallout">
            <a:avLst>
              <a:gd name="adj1" fmla="val -144260"/>
              <a:gd name="adj2" fmla="val 20553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99104" y="152400"/>
            <a:ext cx="3124200" cy="2257184"/>
          </a:xfrm>
          <a:prstGeom prst="wedgeRoundRectCallout">
            <a:avLst>
              <a:gd name="adj1" fmla="val -53490"/>
              <a:gd name="adj2" fmla="val 1282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long and complex geologic history gave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enormous country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even more minerals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you might expect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based only on its size.</a:t>
            </a:r>
          </a:p>
        </p:txBody>
      </p:sp>
    </p:spTree>
    <p:extLst>
      <p:ext uri="{BB962C8B-B14F-4D97-AF65-F5344CB8AC3E}">
        <p14:creationId xmlns:p14="http://schemas.microsoft.com/office/powerpoint/2010/main" val="35643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76600" y="785240"/>
            <a:ext cx="1905000" cy="1143000"/>
          </a:xfrm>
          <a:prstGeom prst="wedgeRoundRectCallout">
            <a:avLst>
              <a:gd name="adj1" fmla="val 90391"/>
              <a:gd name="adj2" fmla="val 18684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7600" y="737335"/>
            <a:ext cx="1981200" cy="1166692"/>
          </a:xfrm>
          <a:prstGeom prst="wedgeRoundRectCallout">
            <a:avLst>
              <a:gd name="adj1" fmla="val 106781"/>
              <a:gd name="adj2" fmla="val 3925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72811" y="762000"/>
            <a:ext cx="1981200" cy="1166692"/>
          </a:xfrm>
          <a:prstGeom prst="wedgeRoundRectCallout">
            <a:avLst>
              <a:gd name="adj1" fmla="val -143398"/>
              <a:gd name="adj2" fmla="val 31320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72811" y="773394"/>
            <a:ext cx="1981200" cy="1166692"/>
          </a:xfrm>
          <a:prstGeom prst="wedgeRoundRectCallout">
            <a:avLst>
              <a:gd name="adj1" fmla="val -55404"/>
              <a:gd name="adj2" fmla="val 18062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81400" y="544122"/>
            <a:ext cx="1981200" cy="1166692"/>
          </a:xfrm>
          <a:prstGeom prst="wedgeRoundRectCallout">
            <a:avLst>
              <a:gd name="adj1" fmla="val 169326"/>
              <a:gd name="adj2" fmla="val 26120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819400" y="242786"/>
            <a:ext cx="2895600" cy="1769364"/>
          </a:xfrm>
          <a:prstGeom prst="wedgeRoundRectCallout">
            <a:avLst>
              <a:gd name="adj1" fmla="val -12675"/>
              <a:gd name="adj2" fmla="val 13543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 those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ancient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several huge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oil and gas fields.</a:t>
            </a:r>
          </a:p>
        </p:txBody>
      </p:sp>
    </p:spTree>
    <p:extLst>
      <p:ext uri="{BB962C8B-B14F-4D97-AF65-F5344CB8AC3E}">
        <p14:creationId xmlns:p14="http://schemas.microsoft.com/office/powerpoint/2010/main" val="40269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76600" y="785240"/>
            <a:ext cx="1905000" cy="1143000"/>
          </a:xfrm>
          <a:prstGeom prst="wedgeRoundRectCallout">
            <a:avLst>
              <a:gd name="adj1" fmla="val 90391"/>
              <a:gd name="adj2" fmla="val 18684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7600" y="737335"/>
            <a:ext cx="1981200" cy="1166692"/>
          </a:xfrm>
          <a:prstGeom prst="wedgeRoundRectCallout">
            <a:avLst>
              <a:gd name="adj1" fmla="val 106781"/>
              <a:gd name="adj2" fmla="val 3925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72811" y="762000"/>
            <a:ext cx="1981200" cy="1166692"/>
          </a:xfrm>
          <a:prstGeom prst="wedgeRoundRectCallout">
            <a:avLst>
              <a:gd name="adj1" fmla="val -143398"/>
              <a:gd name="adj2" fmla="val 31320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72811" y="773394"/>
            <a:ext cx="1981200" cy="1166692"/>
          </a:xfrm>
          <a:prstGeom prst="wedgeRoundRectCallout">
            <a:avLst>
              <a:gd name="adj1" fmla="val -55404"/>
              <a:gd name="adj2" fmla="val 18062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81400" y="544122"/>
            <a:ext cx="1981200" cy="1166692"/>
          </a:xfrm>
          <a:prstGeom prst="wedgeRoundRectCallout">
            <a:avLst>
              <a:gd name="adj1" fmla="val 169326"/>
              <a:gd name="adj2" fmla="val 26120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819400" y="242786"/>
            <a:ext cx="2895600" cy="1769364"/>
          </a:xfrm>
          <a:prstGeom prst="wedgeRoundRectCallout">
            <a:avLst>
              <a:gd name="adj1" fmla="val -12675"/>
              <a:gd name="adj2" fmla="val 13543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 those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ancient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several huge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oil and gas fields.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62599" y="4419600"/>
            <a:ext cx="3396343" cy="1820636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clickable map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“World Economic Geology”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01545" y="2819400"/>
            <a:ext cx="4104932" cy="182063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is what you should expect: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big country, big resources,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. . .</a:t>
            </a:r>
          </a:p>
        </p:txBody>
      </p:sp>
    </p:spTree>
    <p:extLst>
      <p:ext uri="{BB962C8B-B14F-4D97-AF65-F5344CB8AC3E}">
        <p14:creationId xmlns:p14="http://schemas.microsoft.com/office/powerpoint/2010/main" val="8175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0" y="2819400"/>
            <a:ext cx="4321629" cy="182063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resources can be hard to get,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nearly all of Russia 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much farther from the equator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Montana, the Dakotas,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Minnesota.</a:t>
            </a:r>
          </a:p>
        </p:txBody>
      </p:sp>
    </p:spTree>
    <p:extLst>
      <p:ext uri="{BB962C8B-B14F-4D97-AF65-F5344CB8AC3E}">
        <p14:creationId xmlns:p14="http://schemas.microsoft.com/office/powerpoint/2010/main" val="26348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0" y="2819400"/>
            <a:ext cx="4321629" cy="182063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resources can be hard to get,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nearly all of Russia 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much farther from the equator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Montana, the Dakotas,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Minnesota.</a:t>
            </a:r>
          </a:p>
        </p:txBody>
      </p:sp>
      <p:sp>
        <p:nvSpPr>
          <p:cNvPr id="3" name="Freeform 2"/>
          <p:cNvSpPr/>
          <p:nvPr/>
        </p:nvSpPr>
        <p:spPr>
          <a:xfrm>
            <a:off x="1665514" y="4593771"/>
            <a:ext cx="740229" cy="1567543"/>
          </a:xfrm>
          <a:custGeom>
            <a:avLst/>
            <a:gdLst>
              <a:gd name="connsiteX0" fmla="*/ 97972 w 740229"/>
              <a:gd name="connsiteY0" fmla="*/ 0 h 1567543"/>
              <a:gd name="connsiteX1" fmla="*/ 87086 w 740229"/>
              <a:gd name="connsiteY1" fmla="*/ 76200 h 1567543"/>
              <a:gd name="connsiteX2" fmla="*/ 43543 w 740229"/>
              <a:gd name="connsiteY2" fmla="*/ 119743 h 1567543"/>
              <a:gd name="connsiteX3" fmla="*/ 32657 w 740229"/>
              <a:gd name="connsiteY3" fmla="*/ 195943 h 1567543"/>
              <a:gd name="connsiteX4" fmla="*/ 21772 w 740229"/>
              <a:gd name="connsiteY4" fmla="*/ 228600 h 1567543"/>
              <a:gd name="connsiteX5" fmla="*/ 10886 w 740229"/>
              <a:gd name="connsiteY5" fmla="*/ 283029 h 1567543"/>
              <a:gd name="connsiteX6" fmla="*/ 0 w 740229"/>
              <a:gd name="connsiteY6" fmla="*/ 370115 h 1567543"/>
              <a:gd name="connsiteX7" fmla="*/ 21772 w 740229"/>
              <a:gd name="connsiteY7" fmla="*/ 685800 h 1567543"/>
              <a:gd name="connsiteX8" fmla="*/ 32657 w 740229"/>
              <a:gd name="connsiteY8" fmla="*/ 751115 h 1567543"/>
              <a:gd name="connsiteX9" fmla="*/ 65315 w 740229"/>
              <a:gd name="connsiteY9" fmla="*/ 762000 h 1567543"/>
              <a:gd name="connsiteX10" fmla="*/ 76200 w 740229"/>
              <a:gd name="connsiteY10" fmla="*/ 729343 h 1567543"/>
              <a:gd name="connsiteX11" fmla="*/ 87086 w 740229"/>
              <a:gd name="connsiteY11" fmla="*/ 685800 h 1567543"/>
              <a:gd name="connsiteX12" fmla="*/ 97972 w 740229"/>
              <a:gd name="connsiteY12" fmla="*/ 751115 h 1567543"/>
              <a:gd name="connsiteX13" fmla="*/ 108857 w 740229"/>
              <a:gd name="connsiteY13" fmla="*/ 805543 h 1567543"/>
              <a:gd name="connsiteX14" fmla="*/ 119743 w 740229"/>
              <a:gd name="connsiteY14" fmla="*/ 1186543 h 1567543"/>
              <a:gd name="connsiteX15" fmla="*/ 152400 w 740229"/>
              <a:gd name="connsiteY15" fmla="*/ 1175658 h 1567543"/>
              <a:gd name="connsiteX16" fmla="*/ 163286 w 740229"/>
              <a:gd name="connsiteY16" fmla="*/ 1110343 h 1567543"/>
              <a:gd name="connsiteX17" fmla="*/ 174172 w 740229"/>
              <a:gd name="connsiteY17" fmla="*/ 1143000 h 1567543"/>
              <a:gd name="connsiteX18" fmla="*/ 185057 w 740229"/>
              <a:gd name="connsiteY18" fmla="*/ 1186543 h 1567543"/>
              <a:gd name="connsiteX19" fmla="*/ 206829 w 740229"/>
              <a:gd name="connsiteY19" fmla="*/ 1251858 h 1567543"/>
              <a:gd name="connsiteX20" fmla="*/ 217715 w 740229"/>
              <a:gd name="connsiteY20" fmla="*/ 1524000 h 1567543"/>
              <a:gd name="connsiteX21" fmla="*/ 228600 w 740229"/>
              <a:gd name="connsiteY21" fmla="*/ 1556658 h 1567543"/>
              <a:gd name="connsiteX22" fmla="*/ 261257 w 740229"/>
              <a:gd name="connsiteY22" fmla="*/ 1567543 h 1567543"/>
              <a:gd name="connsiteX23" fmla="*/ 293915 w 740229"/>
              <a:gd name="connsiteY23" fmla="*/ 1458686 h 1567543"/>
              <a:gd name="connsiteX24" fmla="*/ 304800 w 740229"/>
              <a:gd name="connsiteY24" fmla="*/ 1023258 h 1567543"/>
              <a:gd name="connsiteX25" fmla="*/ 315686 w 740229"/>
              <a:gd name="connsiteY25" fmla="*/ 979715 h 1567543"/>
              <a:gd name="connsiteX26" fmla="*/ 337457 w 740229"/>
              <a:gd name="connsiteY26" fmla="*/ 914400 h 1567543"/>
              <a:gd name="connsiteX27" fmla="*/ 348343 w 740229"/>
              <a:gd name="connsiteY27" fmla="*/ 696686 h 1567543"/>
              <a:gd name="connsiteX28" fmla="*/ 370115 w 740229"/>
              <a:gd name="connsiteY28" fmla="*/ 718458 h 1567543"/>
              <a:gd name="connsiteX29" fmla="*/ 391886 w 740229"/>
              <a:gd name="connsiteY29" fmla="*/ 783772 h 1567543"/>
              <a:gd name="connsiteX30" fmla="*/ 402772 w 740229"/>
              <a:gd name="connsiteY30" fmla="*/ 870858 h 1567543"/>
              <a:gd name="connsiteX31" fmla="*/ 413657 w 740229"/>
              <a:gd name="connsiteY31" fmla="*/ 936172 h 1567543"/>
              <a:gd name="connsiteX32" fmla="*/ 424543 w 740229"/>
              <a:gd name="connsiteY32" fmla="*/ 1023258 h 1567543"/>
              <a:gd name="connsiteX33" fmla="*/ 435429 w 740229"/>
              <a:gd name="connsiteY33" fmla="*/ 1055915 h 1567543"/>
              <a:gd name="connsiteX34" fmla="*/ 468086 w 740229"/>
              <a:gd name="connsiteY34" fmla="*/ 1066800 h 1567543"/>
              <a:gd name="connsiteX35" fmla="*/ 478972 w 740229"/>
              <a:gd name="connsiteY35" fmla="*/ 990600 h 1567543"/>
              <a:gd name="connsiteX36" fmla="*/ 500743 w 740229"/>
              <a:gd name="connsiteY36" fmla="*/ 914400 h 1567543"/>
              <a:gd name="connsiteX37" fmla="*/ 511629 w 740229"/>
              <a:gd name="connsiteY37" fmla="*/ 849086 h 1567543"/>
              <a:gd name="connsiteX38" fmla="*/ 533400 w 740229"/>
              <a:gd name="connsiteY38" fmla="*/ 783772 h 1567543"/>
              <a:gd name="connsiteX39" fmla="*/ 544286 w 740229"/>
              <a:gd name="connsiteY39" fmla="*/ 707572 h 1567543"/>
              <a:gd name="connsiteX40" fmla="*/ 609600 w 740229"/>
              <a:gd name="connsiteY40" fmla="*/ 751115 h 1567543"/>
              <a:gd name="connsiteX41" fmla="*/ 642257 w 740229"/>
              <a:gd name="connsiteY41" fmla="*/ 729343 h 1567543"/>
              <a:gd name="connsiteX42" fmla="*/ 674915 w 740229"/>
              <a:gd name="connsiteY42" fmla="*/ 718458 h 1567543"/>
              <a:gd name="connsiteX43" fmla="*/ 740229 w 740229"/>
              <a:gd name="connsiteY43" fmla="*/ 674915 h 1567543"/>
              <a:gd name="connsiteX44" fmla="*/ 729343 w 740229"/>
              <a:gd name="connsiteY44" fmla="*/ 533400 h 1567543"/>
              <a:gd name="connsiteX45" fmla="*/ 718457 w 740229"/>
              <a:gd name="connsiteY45" fmla="*/ 500743 h 1567543"/>
              <a:gd name="connsiteX46" fmla="*/ 685800 w 740229"/>
              <a:gd name="connsiteY46" fmla="*/ 468086 h 1567543"/>
              <a:gd name="connsiteX47" fmla="*/ 642257 w 740229"/>
              <a:gd name="connsiteY47" fmla="*/ 424543 h 1567543"/>
              <a:gd name="connsiteX48" fmla="*/ 620486 w 740229"/>
              <a:gd name="connsiteY48" fmla="*/ 391886 h 1567543"/>
              <a:gd name="connsiteX49" fmla="*/ 587829 w 740229"/>
              <a:gd name="connsiteY49" fmla="*/ 370115 h 1567543"/>
              <a:gd name="connsiteX50" fmla="*/ 489857 w 740229"/>
              <a:gd name="connsiteY50" fmla="*/ 250372 h 1567543"/>
              <a:gd name="connsiteX51" fmla="*/ 457200 w 740229"/>
              <a:gd name="connsiteY51" fmla="*/ 239486 h 1567543"/>
              <a:gd name="connsiteX52" fmla="*/ 402772 w 740229"/>
              <a:gd name="connsiteY52" fmla="*/ 185058 h 1567543"/>
              <a:gd name="connsiteX53" fmla="*/ 337457 w 740229"/>
              <a:gd name="connsiteY53" fmla="*/ 163286 h 1567543"/>
              <a:gd name="connsiteX54" fmla="*/ 304800 w 740229"/>
              <a:gd name="connsiteY54" fmla="*/ 141515 h 1567543"/>
              <a:gd name="connsiteX55" fmla="*/ 283029 w 740229"/>
              <a:gd name="connsiteY55" fmla="*/ 119743 h 1567543"/>
              <a:gd name="connsiteX56" fmla="*/ 217715 w 740229"/>
              <a:gd name="connsiteY56" fmla="*/ 76200 h 1567543"/>
              <a:gd name="connsiteX57" fmla="*/ 185057 w 740229"/>
              <a:gd name="connsiteY57" fmla="*/ 65315 h 1567543"/>
              <a:gd name="connsiteX58" fmla="*/ 185057 w 740229"/>
              <a:gd name="connsiteY58" fmla="*/ 43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40229" h="1567543">
                <a:moveTo>
                  <a:pt x="97972" y="0"/>
                </a:moveTo>
                <a:cubicBezTo>
                  <a:pt x="94343" y="25400"/>
                  <a:pt x="97703" y="52842"/>
                  <a:pt x="87086" y="76200"/>
                </a:cubicBezTo>
                <a:cubicBezTo>
                  <a:pt x="78592" y="94886"/>
                  <a:pt x="43543" y="119743"/>
                  <a:pt x="43543" y="119743"/>
                </a:cubicBezTo>
                <a:cubicBezTo>
                  <a:pt x="39914" y="145143"/>
                  <a:pt x="37689" y="170783"/>
                  <a:pt x="32657" y="195943"/>
                </a:cubicBezTo>
                <a:cubicBezTo>
                  <a:pt x="30407" y="207195"/>
                  <a:pt x="24555" y="217468"/>
                  <a:pt x="21772" y="228600"/>
                </a:cubicBezTo>
                <a:cubicBezTo>
                  <a:pt x="17285" y="246550"/>
                  <a:pt x="13699" y="264742"/>
                  <a:pt x="10886" y="283029"/>
                </a:cubicBezTo>
                <a:cubicBezTo>
                  <a:pt x="6438" y="311943"/>
                  <a:pt x="3629" y="341086"/>
                  <a:pt x="0" y="370115"/>
                </a:cubicBezTo>
                <a:cubicBezTo>
                  <a:pt x="15221" y="735410"/>
                  <a:pt x="-6965" y="527743"/>
                  <a:pt x="21772" y="685800"/>
                </a:cubicBezTo>
                <a:cubicBezTo>
                  <a:pt x="25720" y="707516"/>
                  <a:pt x="21706" y="731951"/>
                  <a:pt x="32657" y="751115"/>
                </a:cubicBezTo>
                <a:cubicBezTo>
                  <a:pt x="38350" y="761078"/>
                  <a:pt x="54429" y="758372"/>
                  <a:pt x="65315" y="762000"/>
                </a:cubicBezTo>
                <a:cubicBezTo>
                  <a:pt x="68943" y="751114"/>
                  <a:pt x="73048" y="740376"/>
                  <a:pt x="76200" y="729343"/>
                </a:cubicBezTo>
                <a:cubicBezTo>
                  <a:pt x="80310" y="714958"/>
                  <a:pt x="76507" y="675221"/>
                  <a:pt x="87086" y="685800"/>
                </a:cubicBezTo>
                <a:cubicBezTo>
                  <a:pt x="102693" y="701407"/>
                  <a:pt x="94024" y="729399"/>
                  <a:pt x="97972" y="751115"/>
                </a:cubicBezTo>
                <a:cubicBezTo>
                  <a:pt x="101282" y="769318"/>
                  <a:pt x="105229" y="787400"/>
                  <a:pt x="108857" y="805543"/>
                </a:cubicBezTo>
                <a:cubicBezTo>
                  <a:pt x="112486" y="932543"/>
                  <a:pt x="104898" y="1060361"/>
                  <a:pt x="119743" y="1186543"/>
                </a:cubicBezTo>
                <a:cubicBezTo>
                  <a:pt x="121084" y="1197939"/>
                  <a:pt x="146707" y="1185621"/>
                  <a:pt x="152400" y="1175658"/>
                </a:cubicBezTo>
                <a:cubicBezTo>
                  <a:pt x="163351" y="1156494"/>
                  <a:pt x="159657" y="1132115"/>
                  <a:pt x="163286" y="1110343"/>
                </a:cubicBezTo>
                <a:cubicBezTo>
                  <a:pt x="166915" y="1121229"/>
                  <a:pt x="171020" y="1131967"/>
                  <a:pt x="174172" y="1143000"/>
                </a:cubicBezTo>
                <a:cubicBezTo>
                  <a:pt x="178282" y="1157385"/>
                  <a:pt x="180758" y="1172213"/>
                  <a:pt x="185057" y="1186543"/>
                </a:cubicBezTo>
                <a:cubicBezTo>
                  <a:pt x="191651" y="1208525"/>
                  <a:pt x="206829" y="1251858"/>
                  <a:pt x="206829" y="1251858"/>
                </a:cubicBezTo>
                <a:cubicBezTo>
                  <a:pt x="210458" y="1342572"/>
                  <a:pt x="211247" y="1433444"/>
                  <a:pt x="217715" y="1524000"/>
                </a:cubicBezTo>
                <a:cubicBezTo>
                  <a:pt x="218533" y="1535446"/>
                  <a:pt x="220486" y="1548544"/>
                  <a:pt x="228600" y="1556658"/>
                </a:cubicBezTo>
                <a:cubicBezTo>
                  <a:pt x="236714" y="1564772"/>
                  <a:pt x="250371" y="1563915"/>
                  <a:pt x="261257" y="1567543"/>
                </a:cubicBezTo>
                <a:cubicBezTo>
                  <a:pt x="300748" y="1528054"/>
                  <a:pt x="290215" y="1547498"/>
                  <a:pt x="293915" y="1458686"/>
                </a:cubicBezTo>
                <a:cubicBezTo>
                  <a:pt x="299959" y="1313624"/>
                  <a:pt x="298207" y="1168296"/>
                  <a:pt x="304800" y="1023258"/>
                </a:cubicBezTo>
                <a:cubicBezTo>
                  <a:pt x="305479" y="1008312"/>
                  <a:pt x="311387" y="994045"/>
                  <a:pt x="315686" y="979715"/>
                </a:cubicBezTo>
                <a:cubicBezTo>
                  <a:pt x="322280" y="957734"/>
                  <a:pt x="337457" y="914400"/>
                  <a:pt x="337457" y="914400"/>
                </a:cubicBezTo>
                <a:cubicBezTo>
                  <a:pt x="341086" y="841829"/>
                  <a:pt x="336397" y="768359"/>
                  <a:pt x="348343" y="696686"/>
                </a:cubicBezTo>
                <a:cubicBezTo>
                  <a:pt x="350030" y="686562"/>
                  <a:pt x="365525" y="709278"/>
                  <a:pt x="370115" y="718458"/>
                </a:cubicBezTo>
                <a:cubicBezTo>
                  <a:pt x="380378" y="738984"/>
                  <a:pt x="391886" y="783772"/>
                  <a:pt x="391886" y="783772"/>
                </a:cubicBezTo>
                <a:cubicBezTo>
                  <a:pt x="395515" y="812801"/>
                  <a:pt x="398635" y="841897"/>
                  <a:pt x="402772" y="870858"/>
                </a:cubicBezTo>
                <a:cubicBezTo>
                  <a:pt x="405893" y="892708"/>
                  <a:pt x="410536" y="914322"/>
                  <a:pt x="413657" y="936172"/>
                </a:cubicBezTo>
                <a:cubicBezTo>
                  <a:pt x="417794" y="965133"/>
                  <a:pt x="419310" y="994475"/>
                  <a:pt x="424543" y="1023258"/>
                </a:cubicBezTo>
                <a:cubicBezTo>
                  <a:pt x="426596" y="1034547"/>
                  <a:pt x="427315" y="1047801"/>
                  <a:pt x="435429" y="1055915"/>
                </a:cubicBezTo>
                <a:cubicBezTo>
                  <a:pt x="443543" y="1064029"/>
                  <a:pt x="457200" y="1063172"/>
                  <a:pt x="468086" y="1066800"/>
                </a:cubicBezTo>
                <a:cubicBezTo>
                  <a:pt x="471715" y="1041400"/>
                  <a:pt x="474382" y="1015844"/>
                  <a:pt x="478972" y="990600"/>
                </a:cubicBezTo>
                <a:cubicBezTo>
                  <a:pt x="502678" y="860217"/>
                  <a:pt x="477427" y="1019320"/>
                  <a:pt x="500743" y="914400"/>
                </a:cubicBezTo>
                <a:cubicBezTo>
                  <a:pt x="505531" y="892854"/>
                  <a:pt x="506276" y="870499"/>
                  <a:pt x="511629" y="849086"/>
                </a:cubicBezTo>
                <a:cubicBezTo>
                  <a:pt x="517195" y="826822"/>
                  <a:pt x="533400" y="783772"/>
                  <a:pt x="533400" y="783772"/>
                </a:cubicBezTo>
                <a:cubicBezTo>
                  <a:pt x="537029" y="758372"/>
                  <a:pt x="527860" y="727283"/>
                  <a:pt x="544286" y="707572"/>
                </a:cubicBezTo>
                <a:cubicBezTo>
                  <a:pt x="570321" y="676330"/>
                  <a:pt x="605939" y="745624"/>
                  <a:pt x="609600" y="751115"/>
                </a:cubicBezTo>
                <a:cubicBezTo>
                  <a:pt x="620486" y="743858"/>
                  <a:pt x="630555" y="735194"/>
                  <a:pt x="642257" y="729343"/>
                </a:cubicBezTo>
                <a:cubicBezTo>
                  <a:pt x="652520" y="724211"/>
                  <a:pt x="664884" y="724031"/>
                  <a:pt x="674915" y="718458"/>
                </a:cubicBezTo>
                <a:cubicBezTo>
                  <a:pt x="697788" y="705751"/>
                  <a:pt x="740229" y="674915"/>
                  <a:pt x="740229" y="674915"/>
                </a:cubicBezTo>
                <a:cubicBezTo>
                  <a:pt x="736600" y="627743"/>
                  <a:pt x="735211" y="580346"/>
                  <a:pt x="729343" y="533400"/>
                </a:cubicBezTo>
                <a:cubicBezTo>
                  <a:pt x="727920" y="522014"/>
                  <a:pt x="724822" y="510290"/>
                  <a:pt x="718457" y="500743"/>
                </a:cubicBezTo>
                <a:cubicBezTo>
                  <a:pt x="709918" y="487934"/>
                  <a:pt x="696686" y="478972"/>
                  <a:pt x="685800" y="468086"/>
                </a:cubicBezTo>
                <a:cubicBezTo>
                  <a:pt x="662051" y="396835"/>
                  <a:pt x="695036" y="466766"/>
                  <a:pt x="642257" y="424543"/>
                </a:cubicBezTo>
                <a:cubicBezTo>
                  <a:pt x="632041" y="416370"/>
                  <a:pt x="629737" y="401137"/>
                  <a:pt x="620486" y="391886"/>
                </a:cubicBezTo>
                <a:cubicBezTo>
                  <a:pt x="611235" y="382635"/>
                  <a:pt x="598715" y="377372"/>
                  <a:pt x="587829" y="370115"/>
                </a:cubicBezTo>
                <a:cubicBezTo>
                  <a:pt x="572553" y="347200"/>
                  <a:pt x="521115" y="260792"/>
                  <a:pt x="489857" y="250372"/>
                </a:cubicBezTo>
                <a:lnTo>
                  <a:pt x="457200" y="239486"/>
                </a:lnTo>
                <a:cubicBezTo>
                  <a:pt x="437338" y="209693"/>
                  <a:pt x="437148" y="200336"/>
                  <a:pt x="402772" y="185058"/>
                </a:cubicBezTo>
                <a:cubicBezTo>
                  <a:pt x="381801" y="175737"/>
                  <a:pt x="356552" y="176016"/>
                  <a:pt x="337457" y="163286"/>
                </a:cubicBezTo>
                <a:cubicBezTo>
                  <a:pt x="326571" y="156029"/>
                  <a:pt x="315016" y="149688"/>
                  <a:pt x="304800" y="141515"/>
                </a:cubicBezTo>
                <a:cubicBezTo>
                  <a:pt x="296786" y="135104"/>
                  <a:pt x="291239" y="125901"/>
                  <a:pt x="283029" y="119743"/>
                </a:cubicBezTo>
                <a:cubicBezTo>
                  <a:pt x="262096" y="104043"/>
                  <a:pt x="242538" y="84474"/>
                  <a:pt x="217715" y="76200"/>
                </a:cubicBezTo>
                <a:cubicBezTo>
                  <a:pt x="206829" y="72572"/>
                  <a:pt x="193171" y="73429"/>
                  <a:pt x="185057" y="65315"/>
                </a:cubicBezTo>
                <a:lnTo>
                  <a:pt x="185057" y="43543"/>
                </a:lnTo>
              </a:path>
            </a:pathLst>
          </a:cu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3024247" y="4876799"/>
            <a:ext cx="1351809" cy="968829"/>
          </a:xfrm>
          <a:custGeom>
            <a:avLst/>
            <a:gdLst>
              <a:gd name="connsiteX0" fmla="*/ 97972 w 740229"/>
              <a:gd name="connsiteY0" fmla="*/ 0 h 1567543"/>
              <a:gd name="connsiteX1" fmla="*/ 87086 w 740229"/>
              <a:gd name="connsiteY1" fmla="*/ 76200 h 1567543"/>
              <a:gd name="connsiteX2" fmla="*/ 43543 w 740229"/>
              <a:gd name="connsiteY2" fmla="*/ 119743 h 1567543"/>
              <a:gd name="connsiteX3" fmla="*/ 32657 w 740229"/>
              <a:gd name="connsiteY3" fmla="*/ 195943 h 1567543"/>
              <a:gd name="connsiteX4" fmla="*/ 21772 w 740229"/>
              <a:gd name="connsiteY4" fmla="*/ 228600 h 1567543"/>
              <a:gd name="connsiteX5" fmla="*/ 10886 w 740229"/>
              <a:gd name="connsiteY5" fmla="*/ 283029 h 1567543"/>
              <a:gd name="connsiteX6" fmla="*/ 0 w 740229"/>
              <a:gd name="connsiteY6" fmla="*/ 370115 h 1567543"/>
              <a:gd name="connsiteX7" fmla="*/ 21772 w 740229"/>
              <a:gd name="connsiteY7" fmla="*/ 685800 h 1567543"/>
              <a:gd name="connsiteX8" fmla="*/ 32657 w 740229"/>
              <a:gd name="connsiteY8" fmla="*/ 751115 h 1567543"/>
              <a:gd name="connsiteX9" fmla="*/ 65315 w 740229"/>
              <a:gd name="connsiteY9" fmla="*/ 762000 h 1567543"/>
              <a:gd name="connsiteX10" fmla="*/ 76200 w 740229"/>
              <a:gd name="connsiteY10" fmla="*/ 729343 h 1567543"/>
              <a:gd name="connsiteX11" fmla="*/ 87086 w 740229"/>
              <a:gd name="connsiteY11" fmla="*/ 685800 h 1567543"/>
              <a:gd name="connsiteX12" fmla="*/ 97972 w 740229"/>
              <a:gd name="connsiteY12" fmla="*/ 751115 h 1567543"/>
              <a:gd name="connsiteX13" fmla="*/ 108857 w 740229"/>
              <a:gd name="connsiteY13" fmla="*/ 805543 h 1567543"/>
              <a:gd name="connsiteX14" fmla="*/ 119743 w 740229"/>
              <a:gd name="connsiteY14" fmla="*/ 1186543 h 1567543"/>
              <a:gd name="connsiteX15" fmla="*/ 152400 w 740229"/>
              <a:gd name="connsiteY15" fmla="*/ 1175658 h 1567543"/>
              <a:gd name="connsiteX16" fmla="*/ 163286 w 740229"/>
              <a:gd name="connsiteY16" fmla="*/ 1110343 h 1567543"/>
              <a:gd name="connsiteX17" fmla="*/ 174172 w 740229"/>
              <a:gd name="connsiteY17" fmla="*/ 1143000 h 1567543"/>
              <a:gd name="connsiteX18" fmla="*/ 185057 w 740229"/>
              <a:gd name="connsiteY18" fmla="*/ 1186543 h 1567543"/>
              <a:gd name="connsiteX19" fmla="*/ 206829 w 740229"/>
              <a:gd name="connsiteY19" fmla="*/ 1251858 h 1567543"/>
              <a:gd name="connsiteX20" fmla="*/ 217715 w 740229"/>
              <a:gd name="connsiteY20" fmla="*/ 1524000 h 1567543"/>
              <a:gd name="connsiteX21" fmla="*/ 228600 w 740229"/>
              <a:gd name="connsiteY21" fmla="*/ 1556658 h 1567543"/>
              <a:gd name="connsiteX22" fmla="*/ 261257 w 740229"/>
              <a:gd name="connsiteY22" fmla="*/ 1567543 h 1567543"/>
              <a:gd name="connsiteX23" fmla="*/ 293915 w 740229"/>
              <a:gd name="connsiteY23" fmla="*/ 1458686 h 1567543"/>
              <a:gd name="connsiteX24" fmla="*/ 304800 w 740229"/>
              <a:gd name="connsiteY24" fmla="*/ 1023258 h 1567543"/>
              <a:gd name="connsiteX25" fmla="*/ 315686 w 740229"/>
              <a:gd name="connsiteY25" fmla="*/ 979715 h 1567543"/>
              <a:gd name="connsiteX26" fmla="*/ 337457 w 740229"/>
              <a:gd name="connsiteY26" fmla="*/ 914400 h 1567543"/>
              <a:gd name="connsiteX27" fmla="*/ 348343 w 740229"/>
              <a:gd name="connsiteY27" fmla="*/ 696686 h 1567543"/>
              <a:gd name="connsiteX28" fmla="*/ 370115 w 740229"/>
              <a:gd name="connsiteY28" fmla="*/ 718458 h 1567543"/>
              <a:gd name="connsiteX29" fmla="*/ 391886 w 740229"/>
              <a:gd name="connsiteY29" fmla="*/ 783772 h 1567543"/>
              <a:gd name="connsiteX30" fmla="*/ 402772 w 740229"/>
              <a:gd name="connsiteY30" fmla="*/ 870858 h 1567543"/>
              <a:gd name="connsiteX31" fmla="*/ 413657 w 740229"/>
              <a:gd name="connsiteY31" fmla="*/ 936172 h 1567543"/>
              <a:gd name="connsiteX32" fmla="*/ 424543 w 740229"/>
              <a:gd name="connsiteY32" fmla="*/ 1023258 h 1567543"/>
              <a:gd name="connsiteX33" fmla="*/ 435429 w 740229"/>
              <a:gd name="connsiteY33" fmla="*/ 1055915 h 1567543"/>
              <a:gd name="connsiteX34" fmla="*/ 468086 w 740229"/>
              <a:gd name="connsiteY34" fmla="*/ 1066800 h 1567543"/>
              <a:gd name="connsiteX35" fmla="*/ 478972 w 740229"/>
              <a:gd name="connsiteY35" fmla="*/ 990600 h 1567543"/>
              <a:gd name="connsiteX36" fmla="*/ 500743 w 740229"/>
              <a:gd name="connsiteY36" fmla="*/ 914400 h 1567543"/>
              <a:gd name="connsiteX37" fmla="*/ 511629 w 740229"/>
              <a:gd name="connsiteY37" fmla="*/ 849086 h 1567543"/>
              <a:gd name="connsiteX38" fmla="*/ 533400 w 740229"/>
              <a:gd name="connsiteY38" fmla="*/ 783772 h 1567543"/>
              <a:gd name="connsiteX39" fmla="*/ 544286 w 740229"/>
              <a:gd name="connsiteY39" fmla="*/ 707572 h 1567543"/>
              <a:gd name="connsiteX40" fmla="*/ 609600 w 740229"/>
              <a:gd name="connsiteY40" fmla="*/ 751115 h 1567543"/>
              <a:gd name="connsiteX41" fmla="*/ 642257 w 740229"/>
              <a:gd name="connsiteY41" fmla="*/ 729343 h 1567543"/>
              <a:gd name="connsiteX42" fmla="*/ 674915 w 740229"/>
              <a:gd name="connsiteY42" fmla="*/ 718458 h 1567543"/>
              <a:gd name="connsiteX43" fmla="*/ 740229 w 740229"/>
              <a:gd name="connsiteY43" fmla="*/ 674915 h 1567543"/>
              <a:gd name="connsiteX44" fmla="*/ 729343 w 740229"/>
              <a:gd name="connsiteY44" fmla="*/ 533400 h 1567543"/>
              <a:gd name="connsiteX45" fmla="*/ 718457 w 740229"/>
              <a:gd name="connsiteY45" fmla="*/ 500743 h 1567543"/>
              <a:gd name="connsiteX46" fmla="*/ 685800 w 740229"/>
              <a:gd name="connsiteY46" fmla="*/ 468086 h 1567543"/>
              <a:gd name="connsiteX47" fmla="*/ 642257 w 740229"/>
              <a:gd name="connsiteY47" fmla="*/ 424543 h 1567543"/>
              <a:gd name="connsiteX48" fmla="*/ 620486 w 740229"/>
              <a:gd name="connsiteY48" fmla="*/ 391886 h 1567543"/>
              <a:gd name="connsiteX49" fmla="*/ 587829 w 740229"/>
              <a:gd name="connsiteY49" fmla="*/ 370115 h 1567543"/>
              <a:gd name="connsiteX50" fmla="*/ 489857 w 740229"/>
              <a:gd name="connsiteY50" fmla="*/ 250372 h 1567543"/>
              <a:gd name="connsiteX51" fmla="*/ 457200 w 740229"/>
              <a:gd name="connsiteY51" fmla="*/ 239486 h 1567543"/>
              <a:gd name="connsiteX52" fmla="*/ 402772 w 740229"/>
              <a:gd name="connsiteY52" fmla="*/ 185058 h 1567543"/>
              <a:gd name="connsiteX53" fmla="*/ 337457 w 740229"/>
              <a:gd name="connsiteY53" fmla="*/ 163286 h 1567543"/>
              <a:gd name="connsiteX54" fmla="*/ 304800 w 740229"/>
              <a:gd name="connsiteY54" fmla="*/ 141515 h 1567543"/>
              <a:gd name="connsiteX55" fmla="*/ 283029 w 740229"/>
              <a:gd name="connsiteY55" fmla="*/ 119743 h 1567543"/>
              <a:gd name="connsiteX56" fmla="*/ 217715 w 740229"/>
              <a:gd name="connsiteY56" fmla="*/ 76200 h 1567543"/>
              <a:gd name="connsiteX57" fmla="*/ 185057 w 740229"/>
              <a:gd name="connsiteY57" fmla="*/ 65315 h 1567543"/>
              <a:gd name="connsiteX58" fmla="*/ 185057 w 740229"/>
              <a:gd name="connsiteY58" fmla="*/ 43543 h 1567543"/>
              <a:gd name="connsiteX0" fmla="*/ 97972 w 850646"/>
              <a:gd name="connsiteY0" fmla="*/ 0 h 1567543"/>
              <a:gd name="connsiteX1" fmla="*/ 87086 w 850646"/>
              <a:gd name="connsiteY1" fmla="*/ 76200 h 1567543"/>
              <a:gd name="connsiteX2" fmla="*/ 43543 w 850646"/>
              <a:gd name="connsiteY2" fmla="*/ 119743 h 1567543"/>
              <a:gd name="connsiteX3" fmla="*/ 32657 w 850646"/>
              <a:gd name="connsiteY3" fmla="*/ 195943 h 1567543"/>
              <a:gd name="connsiteX4" fmla="*/ 21772 w 850646"/>
              <a:gd name="connsiteY4" fmla="*/ 228600 h 1567543"/>
              <a:gd name="connsiteX5" fmla="*/ 10886 w 850646"/>
              <a:gd name="connsiteY5" fmla="*/ 283029 h 1567543"/>
              <a:gd name="connsiteX6" fmla="*/ 0 w 850646"/>
              <a:gd name="connsiteY6" fmla="*/ 370115 h 1567543"/>
              <a:gd name="connsiteX7" fmla="*/ 21772 w 850646"/>
              <a:gd name="connsiteY7" fmla="*/ 685800 h 1567543"/>
              <a:gd name="connsiteX8" fmla="*/ 32657 w 850646"/>
              <a:gd name="connsiteY8" fmla="*/ 751115 h 1567543"/>
              <a:gd name="connsiteX9" fmla="*/ 65315 w 850646"/>
              <a:gd name="connsiteY9" fmla="*/ 762000 h 1567543"/>
              <a:gd name="connsiteX10" fmla="*/ 76200 w 850646"/>
              <a:gd name="connsiteY10" fmla="*/ 729343 h 1567543"/>
              <a:gd name="connsiteX11" fmla="*/ 87086 w 850646"/>
              <a:gd name="connsiteY11" fmla="*/ 685800 h 1567543"/>
              <a:gd name="connsiteX12" fmla="*/ 97972 w 850646"/>
              <a:gd name="connsiteY12" fmla="*/ 751115 h 1567543"/>
              <a:gd name="connsiteX13" fmla="*/ 108857 w 850646"/>
              <a:gd name="connsiteY13" fmla="*/ 805543 h 1567543"/>
              <a:gd name="connsiteX14" fmla="*/ 119743 w 850646"/>
              <a:gd name="connsiteY14" fmla="*/ 1186543 h 1567543"/>
              <a:gd name="connsiteX15" fmla="*/ 152400 w 850646"/>
              <a:gd name="connsiteY15" fmla="*/ 1175658 h 1567543"/>
              <a:gd name="connsiteX16" fmla="*/ 163286 w 850646"/>
              <a:gd name="connsiteY16" fmla="*/ 1110343 h 1567543"/>
              <a:gd name="connsiteX17" fmla="*/ 174172 w 850646"/>
              <a:gd name="connsiteY17" fmla="*/ 1143000 h 1567543"/>
              <a:gd name="connsiteX18" fmla="*/ 185057 w 850646"/>
              <a:gd name="connsiteY18" fmla="*/ 1186543 h 1567543"/>
              <a:gd name="connsiteX19" fmla="*/ 206829 w 850646"/>
              <a:gd name="connsiteY19" fmla="*/ 1251858 h 1567543"/>
              <a:gd name="connsiteX20" fmla="*/ 217715 w 850646"/>
              <a:gd name="connsiteY20" fmla="*/ 1524000 h 1567543"/>
              <a:gd name="connsiteX21" fmla="*/ 228600 w 850646"/>
              <a:gd name="connsiteY21" fmla="*/ 1556658 h 1567543"/>
              <a:gd name="connsiteX22" fmla="*/ 261257 w 850646"/>
              <a:gd name="connsiteY22" fmla="*/ 1567543 h 1567543"/>
              <a:gd name="connsiteX23" fmla="*/ 293915 w 850646"/>
              <a:gd name="connsiteY23" fmla="*/ 1458686 h 1567543"/>
              <a:gd name="connsiteX24" fmla="*/ 304800 w 850646"/>
              <a:gd name="connsiteY24" fmla="*/ 1023258 h 1567543"/>
              <a:gd name="connsiteX25" fmla="*/ 315686 w 850646"/>
              <a:gd name="connsiteY25" fmla="*/ 979715 h 1567543"/>
              <a:gd name="connsiteX26" fmla="*/ 337457 w 850646"/>
              <a:gd name="connsiteY26" fmla="*/ 914400 h 1567543"/>
              <a:gd name="connsiteX27" fmla="*/ 348343 w 850646"/>
              <a:gd name="connsiteY27" fmla="*/ 696686 h 1567543"/>
              <a:gd name="connsiteX28" fmla="*/ 370115 w 850646"/>
              <a:gd name="connsiteY28" fmla="*/ 718458 h 1567543"/>
              <a:gd name="connsiteX29" fmla="*/ 391886 w 850646"/>
              <a:gd name="connsiteY29" fmla="*/ 783772 h 1567543"/>
              <a:gd name="connsiteX30" fmla="*/ 402772 w 850646"/>
              <a:gd name="connsiteY30" fmla="*/ 870858 h 1567543"/>
              <a:gd name="connsiteX31" fmla="*/ 413657 w 850646"/>
              <a:gd name="connsiteY31" fmla="*/ 936172 h 1567543"/>
              <a:gd name="connsiteX32" fmla="*/ 424543 w 850646"/>
              <a:gd name="connsiteY32" fmla="*/ 1023258 h 1567543"/>
              <a:gd name="connsiteX33" fmla="*/ 435429 w 850646"/>
              <a:gd name="connsiteY33" fmla="*/ 1055915 h 1567543"/>
              <a:gd name="connsiteX34" fmla="*/ 468086 w 850646"/>
              <a:gd name="connsiteY34" fmla="*/ 1066800 h 1567543"/>
              <a:gd name="connsiteX35" fmla="*/ 478972 w 850646"/>
              <a:gd name="connsiteY35" fmla="*/ 990600 h 1567543"/>
              <a:gd name="connsiteX36" fmla="*/ 500743 w 850646"/>
              <a:gd name="connsiteY36" fmla="*/ 914400 h 1567543"/>
              <a:gd name="connsiteX37" fmla="*/ 511629 w 850646"/>
              <a:gd name="connsiteY37" fmla="*/ 849086 h 1567543"/>
              <a:gd name="connsiteX38" fmla="*/ 533400 w 850646"/>
              <a:gd name="connsiteY38" fmla="*/ 783772 h 1567543"/>
              <a:gd name="connsiteX39" fmla="*/ 544286 w 850646"/>
              <a:gd name="connsiteY39" fmla="*/ 707572 h 1567543"/>
              <a:gd name="connsiteX40" fmla="*/ 609600 w 850646"/>
              <a:gd name="connsiteY40" fmla="*/ 751115 h 1567543"/>
              <a:gd name="connsiteX41" fmla="*/ 642257 w 850646"/>
              <a:gd name="connsiteY41" fmla="*/ 729343 h 1567543"/>
              <a:gd name="connsiteX42" fmla="*/ 674915 w 850646"/>
              <a:gd name="connsiteY42" fmla="*/ 718458 h 1567543"/>
              <a:gd name="connsiteX43" fmla="*/ 740229 w 850646"/>
              <a:gd name="connsiteY43" fmla="*/ 674915 h 1567543"/>
              <a:gd name="connsiteX44" fmla="*/ 729343 w 850646"/>
              <a:gd name="connsiteY44" fmla="*/ 533400 h 1567543"/>
              <a:gd name="connsiteX45" fmla="*/ 850379 w 850646"/>
              <a:gd name="connsiteY45" fmla="*/ 342226 h 1567543"/>
              <a:gd name="connsiteX46" fmla="*/ 685800 w 850646"/>
              <a:gd name="connsiteY46" fmla="*/ 468086 h 1567543"/>
              <a:gd name="connsiteX47" fmla="*/ 642257 w 850646"/>
              <a:gd name="connsiteY47" fmla="*/ 424543 h 1567543"/>
              <a:gd name="connsiteX48" fmla="*/ 620486 w 850646"/>
              <a:gd name="connsiteY48" fmla="*/ 391886 h 1567543"/>
              <a:gd name="connsiteX49" fmla="*/ 587829 w 850646"/>
              <a:gd name="connsiteY49" fmla="*/ 370115 h 1567543"/>
              <a:gd name="connsiteX50" fmla="*/ 489857 w 850646"/>
              <a:gd name="connsiteY50" fmla="*/ 250372 h 1567543"/>
              <a:gd name="connsiteX51" fmla="*/ 457200 w 850646"/>
              <a:gd name="connsiteY51" fmla="*/ 239486 h 1567543"/>
              <a:gd name="connsiteX52" fmla="*/ 402772 w 850646"/>
              <a:gd name="connsiteY52" fmla="*/ 185058 h 1567543"/>
              <a:gd name="connsiteX53" fmla="*/ 337457 w 850646"/>
              <a:gd name="connsiteY53" fmla="*/ 163286 h 1567543"/>
              <a:gd name="connsiteX54" fmla="*/ 304800 w 850646"/>
              <a:gd name="connsiteY54" fmla="*/ 141515 h 1567543"/>
              <a:gd name="connsiteX55" fmla="*/ 283029 w 850646"/>
              <a:gd name="connsiteY55" fmla="*/ 119743 h 1567543"/>
              <a:gd name="connsiteX56" fmla="*/ 217715 w 850646"/>
              <a:gd name="connsiteY56" fmla="*/ 76200 h 1567543"/>
              <a:gd name="connsiteX57" fmla="*/ 185057 w 850646"/>
              <a:gd name="connsiteY57" fmla="*/ 65315 h 1567543"/>
              <a:gd name="connsiteX58" fmla="*/ 185057 w 850646"/>
              <a:gd name="connsiteY58" fmla="*/ 43543 h 1567543"/>
              <a:gd name="connsiteX0" fmla="*/ 97972 w 910129"/>
              <a:gd name="connsiteY0" fmla="*/ 0 h 1567543"/>
              <a:gd name="connsiteX1" fmla="*/ 87086 w 910129"/>
              <a:gd name="connsiteY1" fmla="*/ 76200 h 1567543"/>
              <a:gd name="connsiteX2" fmla="*/ 43543 w 910129"/>
              <a:gd name="connsiteY2" fmla="*/ 119743 h 1567543"/>
              <a:gd name="connsiteX3" fmla="*/ 32657 w 910129"/>
              <a:gd name="connsiteY3" fmla="*/ 195943 h 1567543"/>
              <a:gd name="connsiteX4" fmla="*/ 21772 w 910129"/>
              <a:gd name="connsiteY4" fmla="*/ 228600 h 1567543"/>
              <a:gd name="connsiteX5" fmla="*/ 10886 w 910129"/>
              <a:gd name="connsiteY5" fmla="*/ 283029 h 1567543"/>
              <a:gd name="connsiteX6" fmla="*/ 0 w 910129"/>
              <a:gd name="connsiteY6" fmla="*/ 370115 h 1567543"/>
              <a:gd name="connsiteX7" fmla="*/ 21772 w 910129"/>
              <a:gd name="connsiteY7" fmla="*/ 685800 h 1567543"/>
              <a:gd name="connsiteX8" fmla="*/ 32657 w 910129"/>
              <a:gd name="connsiteY8" fmla="*/ 751115 h 1567543"/>
              <a:gd name="connsiteX9" fmla="*/ 65315 w 910129"/>
              <a:gd name="connsiteY9" fmla="*/ 762000 h 1567543"/>
              <a:gd name="connsiteX10" fmla="*/ 76200 w 910129"/>
              <a:gd name="connsiteY10" fmla="*/ 729343 h 1567543"/>
              <a:gd name="connsiteX11" fmla="*/ 87086 w 910129"/>
              <a:gd name="connsiteY11" fmla="*/ 685800 h 1567543"/>
              <a:gd name="connsiteX12" fmla="*/ 97972 w 910129"/>
              <a:gd name="connsiteY12" fmla="*/ 751115 h 1567543"/>
              <a:gd name="connsiteX13" fmla="*/ 108857 w 910129"/>
              <a:gd name="connsiteY13" fmla="*/ 805543 h 1567543"/>
              <a:gd name="connsiteX14" fmla="*/ 119743 w 910129"/>
              <a:gd name="connsiteY14" fmla="*/ 1186543 h 1567543"/>
              <a:gd name="connsiteX15" fmla="*/ 152400 w 910129"/>
              <a:gd name="connsiteY15" fmla="*/ 1175658 h 1567543"/>
              <a:gd name="connsiteX16" fmla="*/ 163286 w 910129"/>
              <a:gd name="connsiteY16" fmla="*/ 1110343 h 1567543"/>
              <a:gd name="connsiteX17" fmla="*/ 174172 w 910129"/>
              <a:gd name="connsiteY17" fmla="*/ 1143000 h 1567543"/>
              <a:gd name="connsiteX18" fmla="*/ 185057 w 910129"/>
              <a:gd name="connsiteY18" fmla="*/ 1186543 h 1567543"/>
              <a:gd name="connsiteX19" fmla="*/ 206829 w 910129"/>
              <a:gd name="connsiteY19" fmla="*/ 1251858 h 1567543"/>
              <a:gd name="connsiteX20" fmla="*/ 217715 w 910129"/>
              <a:gd name="connsiteY20" fmla="*/ 1524000 h 1567543"/>
              <a:gd name="connsiteX21" fmla="*/ 228600 w 910129"/>
              <a:gd name="connsiteY21" fmla="*/ 1556658 h 1567543"/>
              <a:gd name="connsiteX22" fmla="*/ 261257 w 910129"/>
              <a:gd name="connsiteY22" fmla="*/ 1567543 h 1567543"/>
              <a:gd name="connsiteX23" fmla="*/ 293915 w 910129"/>
              <a:gd name="connsiteY23" fmla="*/ 1458686 h 1567543"/>
              <a:gd name="connsiteX24" fmla="*/ 304800 w 910129"/>
              <a:gd name="connsiteY24" fmla="*/ 1023258 h 1567543"/>
              <a:gd name="connsiteX25" fmla="*/ 315686 w 910129"/>
              <a:gd name="connsiteY25" fmla="*/ 979715 h 1567543"/>
              <a:gd name="connsiteX26" fmla="*/ 337457 w 910129"/>
              <a:gd name="connsiteY26" fmla="*/ 914400 h 1567543"/>
              <a:gd name="connsiteX27" fmla="*/ 348343 w 910129"/>
              <a:gd name="connsiteY27" fmla="*/ 696686 h 1567543"/>
              <a:gd name="connsiteX28" fmla="*/ 370115 w 910129"/>
              <a:gd name="connsiteY28" fmla="*/ 718458 h 1567543"/>
              <a:gd name="connsiteX29" fmla="*/ 391886 w 910129"/>
              <a:gd name="connsiteY29" fmla="*/ 783772 h 1567543"/>
              <a:gd name="connsiteX30" fmla="*/ 402772 w 910129"/>
              <a:gd name="connsiteY30" fmla="*/ 870858 h 1567543"/>
              <a:gd name="connsiteX31" fmla="*/ 413657 w 910129"/>
              <a:gd name="connsiteY31" fmla="*/ 936172 h 1567543"/>
              <a:gd name="connsiteX32" fmla="*/ 424543 w 910129"/>
              <a:gd name="connsiteY32" fmla="*/ 1023258 h 1567543"/>
              <a:gd name="connsiteX33" fmla="*/ 435429 w 910129"/>
              <a:gd name="connsiteY33" fmla="*/ 1055915 h 1567543"/>
              <a:gd name="connsiteX34" fmla="*/ 468086 w 910129"/>
              <a:gd name="connsiteY34" fmla="*/ 1066800 h 1567543"/>
              <a:gd name="connsiteX35" fmla="*/ 478972 w 910129"/>
              <a:gd name="connsiteY35" fmla="*/ 990600 h 1567543"/>
              <a:gd name="connsiteX36" fmla="*/ 500743 w 910129"/>
              <a:gd name="connsiteY36" fmla="*/ 914400 h 1567543"/>
              <a:gd name="connsiteX37" fmla="*/ 511629 w 910129"/>
              <a:gd name="connsiteY37" fmla="*/ 849086 h 1567543"/>
              <a:gd name="connsiteX38" fmla="*/ 533400 w 910129"/>
              <a:gd name="connsiteY38" fmla="*/ 783772 h 1567543"/>
              <a:gd name="connsiteX39" fmla="*/ 544286 w 910129"/>
              <a:gd name="connsiteY39" fmla="*/ 707572 h 1567543"/>
              <a:gd name="connsiteX40" fmla="*/ 609600 w 910129"/>
              <a:gd name="connsiteY40" fmla="*/ 751115 h 1567543"/>
              <a:gd name="connsiteX41" fmla="*/ 642257 w 910129"/>
              <a:gd name="connsiteY41" fmla="*/ 729343 h 1567543"/>
              <a:gd name="connsiteX42" fmla="*/ 674915 w 910129"/>
              <a:gd name="connsiteY42" fmla="*/ 718458 h 1567543"/>
              <a:gd name="connsiteX43" fmla="*/ 740229 w 910129"/>
              <a:gd name="connsiteY43" fmla="*/ 674915 h 1567543"/>
              <a:gd name="connsiteX44" fmla="*/ 905239 w 910129"/>
              <a:gd name="connsiteY44" fmla="*/ 339659 h 1567543"/>
              <a:gd name="connsiteX45" fmla="*/ 850379 w 910129"/>
              <a:gd name="connsiteY45" fmla="*/ 342226 h 1567543"/>
              <a:gd name="connsiteX46" fmla="*/ 685800 w 910129"/>
              <a:gd name="connsiteY46" fmla="*/ 468086 h 1567543"/>
              <a:gd name="connsiteX47" fmla="*/ 642257 w 910129"/>
              <a:gd name="connsiteY47" fmla="*/ 424543 h 1567543"/>
              <a:gd name="connsiteX48" fmla="*/ 620486 w 910129"/>
              <a:gd name="connsiteY48" fmla="*/ 391886 h 1567543"/>
              <a:gd name="connsiteX49" fmla="*/ 587829 w 910129"/>
              <a:gd name="connsiteY49" fmla="*/ 370115 h 1567543"/>
              <a:gd name="connsiteX50" fmla="*/ 489857 w 910129"/>
              <a:gd name="connsiteY50" fmla="*/ 250372 h 1567543"/>
              <a:gd name="connsiteX51" fmla="*/ 457200 w 910129"/>
              <a:gd name="connsiteY51" fmla="*/ 239486 h 1567543"/>
              <a:gd name="connsiteX52" fmla="*/ 402772 w 910129"/>
              <a:gd name="connsiteY52" fmla="*/ 185058 h 1567543"/>
              <a:gd name="connsiteX53" fmla="*/ 337457 w 910129"/>
              <a:gd name="connsiteY53" fmla="*/ 163286 h 1567543"/>
              <a:gd name="connsiteX54" fmla="*/ 304800 w 910129"/>
              <a:gd name="connsiteY54" fmla="*/ 141515 h 1567543"/>
              <a:gd name="connsiteX55" fmla="*/ 283029 w 910129"/>
              <a:gd name="connsiteY55" fmla="*/ 119743 h 1567543"/>
              <a:gd name="connsiteX56" fmla="*/ 217715 w 910129"/>
              <a:gd name="connsiteY56" fmla="*/ 76200 h 1567543"/>
              <a:gd name="connsiteX57" fmla="*/ 185057 w 910129"/>
              <a:gd name="connsiteY57" fmla="*/ 65315 h 1567543"/>
              <a:gd name="connsiteX58" fmla="*/ 185057 w 910129"/>
              <a:gd name="connsiteY58" fmla="*/ 43543 h 1567543"/>
              <a:gd name="connsiteX0" fmla="*/ 97972 w 910129"/>
              <a:gd name="connsiteY0" fmla="*/ 0 h 1567543"/>
              <a:gd name="connsiteX1" fmla="*/ 87086 w 910129"/>
              <a:gd name="connsiteY1" fmla="*/ 76200 h 1567543"/>
              <a:gd name="connsiteX2" fmla="*/ 43543 w 910129"/>
              <a:gd name="connsiteY2" fmla="*/ 119743 h 1567543"/>
              <a:gd name="connsiteX3" fmla="*/ 32657 w 910129"/>
              <a:gd name="connsiteY3" fmla="*/ 195943 h 1567543"/>
              <a:gd name="connsiteX4" fmla="*/ 21772 w 910129"/>
              <a:gd name="connsiteY4" fmla="*/ 228600 h 1567543"/>
              <a:gd name="connsiteX5" fmla="*/ 10886 w 910129"/>
              <a:gd name="connsiteY5" fmla="*/ 283029 h 1567543"/>
              <a:gd name="connsiteX6" fmla="*/ 0 w 910129"/>
              <a:gd name="connsiteY6" fmla="*/ 370115 h 1567543"/>
              <a:gd name="connsiteX7" fmla="*/ 21772 w 910129"/>
              <a:gd name="connsiteY7" fmla="*/ 685800 h 1567543"/>
              <a:gd name="connsiteX8" fmla="*/ 32657 w 910129"/>
              <a:gd name="connsiteY8" fmla="*/ 751115 h 1567543"/>
              <a:gd name="connsiteX9" fmla="*/ 65315 w 910129"/>
              <a:gd name="connsiteY9" fmla="*/ 762000 h 1567543"/>
              <a:gd name="connsiteX10" fmla="*/ 76200 w 910129"/>
              <a:gd name="connsiteY10" fmla="*/ 729343 h 1567543"/>
              <a:gd name="connsiteX11" fmla="*/ 87086 w 910129"/>
              <a:gd name="connsiteY11" fmla="*/ 685800 h 1567543"/>
              <a:gd name="connsiteX12" fmla="*/ 97972 w 910129"/>
              <a:gd name="connsiteY12" fmla="*/ 751115 h 1567543"/>
              <a:gd name="connsiteX13" fmla="*/ 108857 w 910129"/>
              <a:gd name="connsiteY13" fmla="*/ 805543 h 1567543"/>
              <a:gd name="connsiteX14" fmla="*/ 119743 w 910129"/>
              <a:gd name="connsiteY14" fmla="*/ 1186543 h 1567543"/>
              <a:gd name="connsiteX15" fmla="*/ 152400 w 910129"/>
              <a:gd name="connsiteY15" fmla="*/ 1175658 h 1567543"/>
              <a:gd name="connsiteX16" fmla="*/ 163286 w 910129"/>
              <a:gd name="connsiteY16" fmla="*/ 1110343 h 1567543"/>
              <a:gd name="connsiteX17" fmla="*/ 174172 w 910129"/>
              <a:gd name="connsiteY17" fmla="*/ 1143000 h 1567543"/>
              <a:gd name="connsiteX18" fmla="*/ 185057 w 910129"/>
              <a:gd name="connsiteY18" fmla="*/ 1186543 h 1567543"/>
              <a:gd name="connsiteX19" fmla="*/ 206829 w 910129"/>
              <a:gd name="connsiteY19" fmla="*/ 1251858 h 1567543"/>
              <a:gd name="connsiteX20" fmla="*/ 217715 w 910129"/>
              <a:gd name="connsiteY20" fmla="*/ 1524000 h 1567543"/>
              <a:gd name="connsiteX21" fmla="*/ 228600 w 910129"/>
              <a:gd name="connsiteY21" fmla="*/ 1556658 h 1567543"/>
              <a:gd name="connsiteX22" fmla="*/ 261257 w 910129"/>
              <a:gd name="connsiteY22" fmla="*/ 1567543 h 1567543"/>
              <a:gd name="connsiteX23" fmla="*/ 293915 w 910129"/>
              <a:gd name="connsiteY23" fmla="*/ 1458686 h 1567543"/>
              <a:gd name="connsiteX24" fmla="*/ 304800 w 910129"/>
              <a:gd name="connsiteY24" fmla="*/ 1023258 h 1567543"/>
              <a:gd name="connsiteX25" fmla="*/ 315686 w 910129"/>
              <a:gd name="connsiteY25" fmla="*/ 979715 h 1567543"/>
              <a:gd name="connsiteX26" fmla="*/ 337457 w 910129"/>
              <a:gd name="connsiteY26" fmla="*/ 914400 h 1567543"/>
              <a:gd name="connsiteX27" fmla="*/ 348343 w 910129"/>
              <a:gd name="connsiteY27" fmla="*/ 696686 h 1567543"/>
              <a:gd name="connsiteX28" fmla="*/ 370115 w 910129"/>
              <a:gd name="connsiteY28" fmla="*/ 718458 h 1567543"/>
              <a:gd name="connsiteX29" fmla="*/ 391886 w 910129"/>
              <a:gd name="connsiteY29" fmla="*/ 783772 h 1567543"/>
              <a:gd name="connsiteX30" fmla="*/ 402772 w 910129"/>
              <a:gd name="connsiteY30" fmla="*/ 870858 h 1567543"/>
              <a:gd name="connsiteX31" fmla="*/ 413657 w 910129"/>
              <a:gd name="connsiteY31" fmla="*/ 936172 h 1567543"/>
              <a:gd name="connsiteX32" fmla="*/ 424543 w 910129"/>
              <a:gd name="connsiteY32" fmla="*/ 1023258 h 1567543"/>
              <a:gd name="connsiteX33" fmla="*/ 435429 w 910129"/>
              <a:gd name="connsiteY33" fmla="*/ 1055915 h 1567543"/>
              <a:gd name="connsiteX34" fmla="*/ 468086 w 910129"/>
              <a:gd name="connsiteY34" fmla="*/ 1278155 h 1567543"/>
              <a:gd name="connsiteX35" fmla="*/ 478972 w 910129"/>
              <a:gd name="connsiteY35" fmla="*/ 990600 h 1567543"/>
              <a:gd name="connsiteX36" fmla="*/ 500743 w 910129"/>
              <a:gd name="connsiteY36" fmla="*/ 914400 h 1567543"/>
              <a:gd name="connsiteX37" fmla="*/ 511629 w 910129"/>
              <a:gd name="connsiteY37" fmla="*/ 849086 h 1567543"/>
              <a:gd name="connsiteX38" fmla="*/ 533400 w 910129"/>
              <a:gd name="connsiteY38" fmla="*/ 783772 h 1567543"/>
              <a:gd name="connsiteX39" fmla="*/ 544286 w 910129"/>
              <a:gd name="connsiteY39" fmla="*/ 707572 h 1567543"/>
              <a:gd name="connsiteX40" fmla="*/ 609600 w 910129"/>
              <a:gd name="connsiteY40" fmla="*/ 751115 h 1567543"/>
              <a:gd name="connsiteX41" fmla="*/ 642257 w 910129"/>
              <a:gd name="connsiteY41" fmla="*/ 729343 h 1567543"/>
              <a:gd name="connsiteX42" fmla="*/ 674915 w 910129"/>
              <a:gd name="connsiteY42" fmla="*/ 718458 h 1567543"/>
              <a:gd name="connsiteX43" fmla="*/ 740229 w 910129"/>
              <a:gd name="connsiteY43" fmla="*/ 674915 h 1567543"/>
              <a:gd name="connsiteX44" fmla="*/ 905239 w 910129"/>
              <a:gd name="connsiteY44" fmla="*/ 339659 h 1567543"/>
              <a:gd name="connsiteX45" fmla="*/ 850379 w 910129"/>
              <a:gd name="connsiteY45" fmla="*/ 342226 h 1567543"/>
              <a:gd name="connsiteX46" fmla="*/ 685800 w 910129"/>
              <a:gd name="connsiteY46" fmla="*/ 468086 h 1567543"/>
              <a:gd name="connsiteX47" fmla="*/ 642257 w 910129"/>
              <a:gd name="connsiteY47" fmla="*/ 424543 h 1567543"/>
              <a:gd name="connsiteX48" fmla="*/ 620486 w 910129"/>
              <a:gd name="connsiteY48" fmla="*/ 391886 h 1567543"/>
              <a:gd name="connsiteX49" fmla="*/ 587829 w 910129"/>
              <a:gd name="connsiteY49" fmla="*/ 370115 h 1567543"/>
              <a:gd name="connsiteX50" fmla="*/ 489857 w 910129"/>
              <a:gd name="connsiteY50" fmla="*/ 250372 h 1567543"/>
              <a:gd name="connsiteX51" fmla="*/ 457200 w 910129"/>
              <a:gd name="connsiteY51" fmla="*/ 239486 h 1567543"/>
              <a:gd name="connsiteX52" fmla="*/ 402772 w 910129"/>
              <a:gd name="connsiteY52" fmla="*/ 185058 h 1567543"/>
              <a:gd name="connsiteX53" fmla="*/ 337457 w 910129"/>
              <a:gd name="connsiteY53" fmla="*/ 163286 h 1567543"/>
              <a:gd name="connsiteX54" fmla="*/ 304800 w 910129"/>
              <a:gd name="connsiteY54" fmla="*/ 141515 h 1567543"/>
              <a:gd name="connsiteX55" fmla="*/ 283029 w 910129"/>
              <a:gd name="connsiteY55" fmla="*/ 119743 h 1567543"/>
              <a:gd name="connsiteX56" fmla="*/ 217715 w 910129"/>
              <a:gd name="connsiteY56" fmla="*/ 76200 h 1567543"/>
              <a:gd name="connsiteX57" fmla="*/ 185057 w 910129"/>
              <a:gd name="connsiteY57" fmla="*/ 65315 h 1567543"/>
              <a:gd name="connsiteX58" fmla="*/ 185057 w 910129"/>
              <a:gd name="connsiteY58" fmla="*/ 43543 h 1567543"/>
              <a:gd name="connsiteX0" fmla="*/ 97972 w 910129"/>
              <a:gd name="connsiteY0" fmla="*/ 0 h 1567543"/>
              <a:gd name="connsiteX1" fmla="*/ 87086 w 910129"/>
              <a:gd name="connsiteY1" fmla="*/ 76200 h 1567543"/>
              <a:gd name="connsiteX2" fmla="*/ 43543 w 910129"/>
              <a:gd name="connsiteY2" fmla="*/ 119743 h 1567543"/>
              <a:gd name="connsiteX3" fmla="*/ 32657 w 910129"/>
              <a:gd name="connsiteY3" fmla="*/ 195943 h 1567543"/>
              <a:gd name="connsiteX4" fmla="*/ 21772 w 910129"/>
              <a:gd name="connsiteY4" fmla="*/ 228600 h 1567543"/>
              <a:gd name="connsiteX5" fmla="*/ 10886 w 910129"/>
              <a:gd name="connsiteY5" fmla="*/ 283029 h 1567543"/>
              <a:gd name="connsiteX6" fmla="*/ 0 w 910129"/>
              <a:gd name="connsiteY6" fmla="*/ 370115 h 1567543"/>
              <a:gd name="connsiteX7" fmla="*/ 21772 w 910129"/>
              <a:gd name="connsiteY7" fmla="*/ 685800 h 1567543"/>
              <a:gd name="connsiteX8" fmla="*/ 32657 w 910129"/>
              <a:gd name="connsiteY8" fmla="*/ 751115 h 1567543"/>
              <a:gd name="connsiteX9" fmla="*/ 50657 w 910129"/>
              <a:gd name="connsiteY9" fmla="*/ 973354 h 1567543"/>
              <a:gd name="connsiteX10" fmla="*/ 76200 w 910129"/>
              <a:gd name="connsiteY10" fmla="*/ 729343 h 1567543"/>
              <a:gd name="connsiteX11" fmla="*/ 87086 w 910129"/>
              <a:gd name="connsiteY11" fmla="*/ 685800 h 1567543"/>
              <a:gd name="connsiteX12" fmla="*/ 97972 w 910129"/>
              <a:gd name="connsiteY12" fmla="*/ 751115 h 1567543"/>
              <a:gd name="connsiteX13" fmla="*/ 108857 w 910129"/>
              <a:gd name="connsiteY13" fmla="*/ 805543 h 1567543"/>
              <a:gd name="connsiteX14" fmla="*/ 119743 w 910129"/>
              <a:gd name="connsiteY14" fmla="*/ 1186543 h 1567543"/>
              <a:gd name="connsiteX15" fmla="*/ 152400 w 910129"/>
              <a:gd name="connsiteY15" fmla="*/ 1175658 h 1567543"/>
              <a:gd name="connsiteX16" fmla="*/ 163286 w 910129"/>
              <a:gd name="connsiteY16" fmla="*/ 1110343 h 1567543"/>
              <a:gd name="connsiteX17" fmla="*/ 174172 w 910129"/>
              <a:gd name="connsiteY17" fmla="*/ 1143000 h 1567543"/>
              <a:gd name="connsiteX18" fmla="*/ 185057 w 910129"/>
              <a:gd name="connsiteY18" fmla="*/ 1186543 h 1567543"/>
              <a:gd name="connsiteX19" fmla="*/ 206829 w 910129"/>
              <a:gd name="connsiteY19" fmla="*/ 1251858 h 1567543"/>
              <a:gd name="connsiteX20" fmla="*/ 217715 w 910129"/>
              <a:gd name="connsiteY20" fmla="*/ 1524000 h 1567543"/>
              <a:gd name="connsiteX21" fmla="*/ 228600 w 910129"/>
              <a:gd name="connsiteY21" fmla="*/ 1556658 h 1567543"/>
              <a:gd name="connsiteX22" fmla="*/ 261257 w 910129"/>
              <a:gd name="connsiteY22" fmla="*/ 1567543 h 1567543"/>
              <a:gd name="connsiteX23" fmla="*/ 293915 w 910129"/>
              <a:gd name="connsiteY23" fmla="*/ 1458686 h 1567543"/>
              <a:gd name="connsiteX24" fmla="*/ 304800 w 910129"/>
              <a:gd name="connsiteY24" fmla="*/ 1023258 h 1567543"/>
              <a:gd name="connsiteX25" fmla="*/ 315686 w 910129"/>
              <a:gd name="connsiteY25" fmla="*/ 979715 h 1567543"/>
              <a:gd name="connsiteX26" fmla="*/ 337457 w 910129"/>
              <a:gd name="connsiteY26" fmla="*/ 914400 h 1567543"/>
              <a:gd name="connsiteX27" fmla="*/ 348343 w 910129"/>
              <a:gd name="connsiteY27" fmla="*/ 696686 h 1567543"/>
              <a:gd name="connsiteX28" fmla="*/ 370115 w 910129"/>
              <a:gd name="connsiteY28" fmla="*/ 718458 h 1567543"/>
              <a:gd name="connsiteX29" fmla="*/ 391886 w 910129"/>
              <a:gd name="connsiteY29" fmla="*/ 783772 h 1567543"/>
              <a:gd name="connsiteX30" fmla="*/ 402772 w 910129"/>
              <a:gd name="connsiteY30" fmla="*/ 870858 h 1567543"/>
              <a:gd name="connsiteX31" fmla="*/ 413657 w 910129"/>
              <a:gd name="connsiteY31" fmla="*/ 936172 h 1567543"/>
              <a:gd name="connsiteX32" fmla="*/ 424543 w 910129"/>
              <a:gd name="connsiteY32" fmla="*/ 1023258 h 1567543"/>
              <a:gd name="connsiteX33" fmla="*/ 435429 w 910129"/>
              <a:gd name="connsiteY33" fmla="*/ 1055915 h 1567543"/>
              <a:gd name="connsiteX34" fmla="*/ 468086 w 910129"/>
              <a:gd name="connsiteY34" fmla="*/ 1278155 h 1567543"/>
              <a:gd name="connsiteX35" fmla="*/ 478972 w 910129"/>
              <a:gd name="connsiteY35" fmla="*/ 990600 h 1567543"/>
              <a:gd name="connsiteX36" fmla="*/ 500743 w 910129"/>
              <a:gd name="connsiteY36" fmla="*/ 914400 h 1567543"/>
              <a:gd name="connsiteX37" fmla="*/ 511629 w 910129"/>
              <a:gd name="connsiteY37" fmla="*/ 849086 h 1567543"/>
              <a:gd name="connsiteX38" fmla="*/ 533400 w 910129"/>
              <a:gd name="connsiteY38" fmla="*/ 783772 h 1567543"/>
              <a:gd name="connsiteX39" fmla="*/ 544286 w 910129"/>
              <a:gd name="connsiteY39" fmla="*/ 707572 h 1567543"/>
              <a:gd name="connsiteX40" fmla="*/ 609600 w 910129"/>
              <a:gd name="connsiteY40" fmla="*/ 751115 h 1567543"/>
              <a:gd name="connsiteX41" fmla="*/ 642257 w 910129"/>
              <a:gd name="connsiteY41" fmla="*/ 729343 h 1567543"/>
              <a:gd name="connsiteX42" fmla="*/ 674915 w 910129"/>
              <a:gd name="connsiteY42" fmla="*/ 718458 h 1567543"/>
              <a:gd name="connsiteX43" fmla="*/ 740229 w 910129"/>
              <a:gd name="connsiteY43" fmla="*/ 674915 h 1567543"/>
              <a:gd name="connsiteX44" fmla="*/ 905239 w 910129"/>
              <a:gd name="connsiteY44" fmla="*/ 339659 h 1567543"/>
              <a:gd name="connsiteX45" fmla="*/ 850379 w 910129"/>
              <a:gd name="connsiteY45" fmla="*/ 342226 h 1567543"/>
              <a:gd name="connsiteX46" fmla="*/ 685800 w 910129"/>
              <a:gd name="connsiteY46" fmla="*/ 468086 h 1567543"/>
              <a:gd name="connsiteX47" fmla="*/ 642257 w 910129"/>
              <a:gd name="connsiteY47" fmla="*/ 424543 h 1567543"/>
              <a:gd name="connsiteX48" fmla="*/ 620486 w 910129"/>
              <a:gd name="connsiteY48" fmla="*/ 391886 h 1567543"/>
              <a:gd name="connsiteX49" fmla="*/ 587829 w 910129"/>
              <a:gd name="connsiteY49" fmla="*/ 370115 h 1567543"/>
              <a:gd name="connsiteX50" fmla="*/ 489857 w 910129"/>
              <a:gd name="connsiteY50" fmla="*/ 250372 h 1567543"/>
              <a:gd name="connsiteX51" fmla="*/ 457200 w 910129"/>
              <a:gd name="connsiteY51" fmla="*/ 239486 h 1567543"/>
              <a:gd name="connsiteX52" fmla="*/ 402772 w 910129"/>
              <a:gd name="connsiteY52" fmla="*/ 185058 h 1567543"/>
              <a:gd name="connsiteX53" fmla="*/ 337457 w 910129"/>
              <a:gd name="connsiteY53" fmla="*/ 163286 h 1567543"/>
              <a:gd name="connsiteX54" fmla="*/ 304800 w 910129"/>
              <a:gd name="connsiteY54" fmla="*/ 141515 h 1567543"/>
              <a:gd name="connsiteX55" fmla="*/ 283029 w 910129"/>
              <a:gd name="connsiteY55" fmla="*/ 119743 h 1567543"/>
              <a:gd name="connsiteX56" fmla="*/ 217715 w 910129"/>
              <a:gd name="connsiteY56" fmla="*/ 76200 h 1567543"/>
              <a:gd name="connsiteX57" fmla="*/ 185057 w 910129"/>
              <a:gd name="connsiteY57" fmla="*/ 65315 h 1567543"/>
              <a:gd name="connsiteX58" fmla="*/ 185057 w 910129"/>
              <a:gd name="connsiteY58" fmla="*/ 43543 h 1567543"/>
              <a:gd name="connsiteX0" fmla="*/ 97972 w 910129"/>
              <a:gd name="connsiteY0" fmla="*/ 0 h 1567543"/>
              <a:gd name="connsiteX1" fmla="*/ 87086 w 910129"/>
              <a:gd name="connsiteY1" fmla="*/ 76200 h 1567543"/>
              <a:gd name="connsiteX2" fmla="*/ 43543 w 910129"/>
              <a:gd name="connsiteY2" fmla="*/ 119743 h 1567543"/>
              <a:gd name="connsiteX3" fmla="*/ 32657 w 910129"/>
              <a:gd name="connsiteY3" fmla="*/ 195943 h 1567543"/>
              <a:gd name="connsiteX4" fmla="*/ 21772 w 910129"/>
              <a:gd name="connsiteY4" fmla="*/ 228600 h 1567543"/>
              <a:gd name="connsiteX5" fmla="*/ 10886 w 910129"/>
              <a:gd name="connsiteY5" fmla="*/ 283029 h 1567543"/>
              <a:gd name="connsiteX6" fmla="*/ 0 w 910129"/>
              <a:gd name="connsiteY6" fmla="*/ 370115 h 1567543"/>
              <a:gd name="connsiteX7" fmla="*/ 21772 w 910129"/>
              <a:gd name="connsiteY7" fmla="*/ 685800 h 1567543"/>
              <a:gd name="connsiteX8" fmla="*/ 10670 w 910129"/>
              <a:gd name="connsiteY8" fmla="*/ 856792 h 1567543"/>
              <a:gd name="connsiteX9" fmla="*/ 50657 w 910129"/>
              <a:gd name="connsiteY9" fmla="*/ 973354 h 1567543"/>
              <a:gd name="connsiteX10" fmla="*/ 76200 w 910129"/>
              <a:gd name="connsiteY10" fmla="*/ 729343 h 1567543"/>
              <a:gd name="connsiteX11" fmla="*/ 87086 w 910129"/>
              <a:gd name="connsiteY11" fmla="*/ 685800 h 1567543"/>
              <a:gd name="connsiteX12" fmla="*/ 97972 w 910129"/>
              <a:gd name="connsiteY12" fmla="*/ 751115 h 1567543"/>
              <a:gd name="connsiteX13" fmla="*/ 108857 w 910129"/>
              <a:gd name="connsiteY13" fmla="*/ 805543 h 1567543"/>
              <a:gd name="connsiteX14" fmla="*/ 119743 w 910129"/>
              <a:gd name="connsiteY14" fmla="*/ 1186543 h 1567543"/>
              <a:gd name="connsiteX15" fmla="*/ 152400 w 910129"/>
              <a:gd name="connsiteY15" fmla="*/ 1175658 h 1567543"/>
              <a:gd name="connsiteX16" fmla="*/ 163286 w 910129"/>
              <a:gd name="connsiteY16" fmla="*/ 1110343 h 1567543"/>
              <a:gd name="connsiteX17" fmla="*/ 174172 w 910129"/>
              <a:gd name="connsiteY17" fmla="*/ 1143000 h 1567543"/>
              <a:gd name="connsiteX18" fmla="*/ 185057 w 910129"/>
              <a:gd name="connsiteY18" fmla="*/ 1186543 h 1567543"/>
              <a:gd name="connsiteX19" fmla="*/ 206829 w 910129"/>
              <a:gd name="connsiteY19" fmla="*/ 1251858 h 1567543"/>
              <a:gd name="connsiteX20" fmla="*/ 217715 w 910129"/>
              <a:gd name="connsiteY20" fmla="*/ 1524000 h 1567543"/>
              <a:gd name="connsiteX21" fmla="*/ 228600 w 910129"/>
              <a:gd name="connsiteY21" fmla="*/ 1556658 h 1567543"/>
              <a:gd name="connsiteX22" fmla="*/ 261257 w 910129"/>
              <a:gd name="connsiteY22" fmla="*/ 1567543 h 1567543"/>
              <a:gd name="connsiteX23" fmla="*/ 293915 w 910129"/>
              <a:gd name="connsiteY23" fmla="*/ 1458686 h 1567543"/>
              <a:gd name="connsiteX24" fmla="*/ 304800 w 910129"/>
              <a:gd name="connsiteY24" fmla="*/ 1023258 h 1567543"/>
              <a:gd name="connsiteX25" fmla="*/ 315686 w 910129"/>
              <a:gd name="connsiteY25" fmla="*/ 979715 h 1567543"/>
              <a:gd name="connsiteX26" fmla="*/ 337457 w 910129"/>
              <a:gd name="connsiteY26" fmla="*/ 914400 h 1567543"/>
              <a:gd name="connsiteX27" fmla="*/ 348343 w 910129"/>
              <a:gd name="connsiteY27" fmla="*/ 696686 h 1567543"/>
              <a:gd name="connsiteX28" fmla="*/ 370115 w 910129"/>
              <a:gd name="connsiteY28" fmla="*/ 718458 h 1567543"/>
              <a:gd name="connsiteX29" fmla="*/ 391886 w 910129"/>
              <a:gd name="connsiteY29" fmla="*/ 783772 h 1567543"/>
              <a:gd name="connsiteX30" fmla="*/ 402772 w 910129"/>
              <a:gd name="connsiteY30" fmla="*/ 870858 h 1567543"/>
              <a:gd name="connsiteX31" fmla="*/ 413657 w 910129"/>
              <a:gd name="connsiteY31" fmla="*/ 936172 h 1567543"/>
              <a:gd name="connsiteX32" fmla="*/ 424543 w 910129"/>
              <a:gd name="connsiteY32" fmla="*/ 1023258 h 1567543"/>
              <a:gd name="connsiteX33" fmla="*/ 435429 w 910129"/>
              <a:gd name="connsiteY33" fmla="*/ 1055915 h 1567543"/>
              <a:gd name="connsiteX34" fmla="*/ 468086 w 910129"/>
              <a:gd name="connsiteY34" fmla="*/ 1278155 h 1567543"/>
              <a:gd name="connsiteX35" fmla="*/ 478972 w 910129"/>
              <a:gd name="connsiteY35" fmla="*/ 990600 h 1567543"/>
              <a:gd name="connsiteX36" fmla="*/ 500743 w 910129"/>
              <a:gd name="connsiteY36" fmla="*/ 914400 h 1567543"/>
              <a:gd name="connsiteX37" fmla="*/ 511629 w 910129"/>
              <a:gd name="connsiteY37" fmla="*/ 849086 h 1567543"/>
              <a:gd name="connsiteX38" fmla="*/ 533400 w 910129"/>
              <a:gd name="connsiteY38" fmla="*/ 783772 h 1567543"/>
              <a:gd name="connsiteX39" fmla="*/ 544286 w 910129"/>
              <a:gd name="connsiteY39" fmla="*/ 707572 h 1567543"/>
              <a:gd name="connsiteX40" fmla="*/ 609600 w 910129"/>
              <a:gd name="connsiteY40" fmla="*/ 751115 h 1567543"/>
              <a:gd name="connsiteX41" fmla="*/ 642257 w 910129"/>
              <a:gd name="connsiteY41" fmla="*/ 729343 h 1567543"/>
              <a:gd name="connsiteX42" fmla="*/ 674915 w 910129"/>
              <a:gd name="connsiteY42" fmla="*/ 718458 h 1567543"/>
              <a:gd name="connsiteX43" fmla="*/ 740229 w 910129"/>
              <a:gd name="connsiteY43" fmla="*/ 674915 h 1567543"/>
              <a:gd name="connsiteX44" fmla="*/ 905239 w 910129"/>
              <a:gd name="connsiteY44" fmla="*/ 339659 h 1567543"/>
              <a:gd name="connsiteX45" fmla="*/ 850379 w 910129"/>
              <a:gd name="connsiteY45" fmla="*/ 342226 h 1567543"/>
              <a:gd name="connsiteX46" fmla="*/ 685800 w 910129"/>
              <a:gd name="connsiteY46" fmla="*/ 468086 h 1567543"/>
              <a:gd name="connsiteX47" fmla="*/ 642257 w 910129"/>
              <a:gd name="connsiteY47" fmla="*/ 424543 h 1567543"/>
              <a:gd name="connsiteX48" fmla="*/ 620486 w 910129"/>
              <a:gd name="connsiteY48" fmla="*/ 391886 h 1567543"/>
              <a:gd name="connsiteX49" fmla="*/ 587829 w 910129"/>
              <a:gd name="connsiteY49" fmla="*/ 370115 h 1567543"/>
              <a:gd name="connsiteX50" fmla="*/ 489857 w 910129"/>
              <a:gd name="connsiteY50" fmla="*/ 250372 h 1567543"/>
              <a:gd name="connsiteX51" fmla="*/ 457200 w 910129"/>
              <a:gd name="connsiteY51" fmla="*/ 239486 h 1567543"/>
              <a:gd name="connsiteX52" fmla="*/ 402772 w 910129"/>
              <a:gd name="connsiteY52" fmla="*/ 185058 h 1567543"/>
              <a:gd name="connsiteX53" fmla="*/ 337457 w 910129"/>
              <a:gd name="connsiteY53" fmla="*/ 163286 h 1567543"/>
              <a:gd name="connsiteX54" fmla="*/ 304800 w 910129"/>
              <a:gd name="connsiteY54" fmla="*/ 141515 h 1567543"/>
              <a:gd name="connsiteX55" fmla="*/ 283029 w 910129"/>
              <a:gd name="connsiteY55" fmla="*/ 119743 h 1567543"/>
              <a:gd name="connsiteX56" fmla="*/ 217715 w 910129"/>
              <a:gd name="connsiteY56" fmla="*/ 76200 h 1567543"/>
              <a:gd name="connsiteX57" fmla="*/ 185057 w 910129"/>
              <a:gd name="connsiteY57" fmla="*/ 65315 h 1567543"/>
              <a:gd name="connsiteX58" fmla="*/ 185057 w 910129"/>
              <a:gd name="connsiteY58" fmla="*/ 43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910129" h="1567543">
                <a:moveTo>
                  <a:pt x="97972" y="0"/>
                </a:moveTo>
                <a:cubicBezTo>
                  <a:pt x="94343" y="25400"/>
                  <a:pt x="97703" y="52842"/>
                  <a:pt x="87086" y="76200"/>
                </a:cubicBezTo>
                <a:cubicBezTo>
                  <a:pt x="78592" y="94886"/>
                  <a:pt x="43543" y="119743"/>
                  <a:pt x="43543" y="119743"/>
                </a:cubicBezTo>
                <a:cubicBezTo>
                  <a:pt x="39914" y="145143"/>
                  <a:pt x="37689" y="170783"/>
                  <a:pt x="32657" y="195943"/>
                </a:cubicBezTo>
                <a:cubicBezTo>
                  <a:pt x="30407" y="207195"/>
                  <a:pt x="24555" y="217468"/>
                  <a:pt x="21772" y="228600"/>
                </a:cubicBezTo>
                <a:cubicBezTo>
                  <a:pt x="17285" y="246550"/>
                  <a:pt x="13699" y="264742"/>
                  <a:pt x="10886" y="283029"/>
                </a:cubicBezTo>
                <a:cubicBezTo>
                  <a:pt x="6438" y="311943"/>
                  <a:pt x="3629" y="341086"/>
                  <a:pt x="0" y="370115"/>
                </a:cubicBezTo>
                <a:cubicBezTo>
                  <a:pt x="15221" y="735410"/>
                  <a:pt x="19994" y="604687"/>
                  <a:pt x="21772" y="685800"/>
                </a:cubicBezTo>
                <a:cubicBezTo>
                  <a:pt x="23550" y="766913"/>
                  <a:pt x="5856" y="808866"/>
                  <a:pt x="10670" y="856792"/>
                </a:cubicBezTo>
                <a:cubicBezTo>
                  <a:pt x="15484" y="904718"/>
                  <a:pt x="39771" y="969726"/>
                  <a:pt x="50657" y="973354"/>
                </a:cubicBezTo>
                <a:cubicBezTo>
                  <a:pt x="54285" y="962468"/>
                  <a:pt x="70129" y="777269"/>
                  <a:pt x="76200" y="729343"/>
                </a:cubicBezTo>
                <a:cubicBezTo>
                  <a:pt x="82271" y="681417"/>
                  <a:pt x="76507" y="675221"/>
                  <a:pt x="87086" y="685800"/>
                </a:cubicBezTo>
                <a:cubicBezTo>
                  <a:pt x="102693" y="701407"/>
                  <a:pt x="94024" y="729399"/>
                  <a:pt x="97972" y="751115"/>
                </a:cubicBezTo>
                <a:cubicBezTo>
                  <a:pt x="101282" y="769318"/>
                  <a:pt x="105229" y="787400"/>
                  <a:pt x="108857" y="805543"/>
                </a:cubicBezTo>
                <a:cubicBezTo>
                  <a:pt x="112486" y="932543"/>
                  <a:pt x="104898" y="1060361"/>
                  <a:pt x="119743" y="1186543"/>
                </a:cubicBezTo>
                <a:cubicBezTo>
                  <a:pt x="121084" y="1197939"/>
                  <a:pt x="146707" y="1185621"/>
                  <a:pt x="152400" y="1175658"/>
                </a:cubicBezTo>
                <a:cubicBezTo>
                  <a:pt x="163351" y="1156494"/>
                  <a:pt x="159657" y="1132115"/>
                  <a:pt x="163286" y="1110343"/>
                </a:cubicBezTo>
                <a:cubicBezTo>
                  <a:pt x="166915" y="1121229"/>
                  <a:pt x="171020" y="1131967"/>
                  <a:pt x="174172" y="1143000"/>
                </a:cubicBezTo>
                <a:cubicBezTo>
                  <a:pt x="178282" y="1157385"/>
                  <a:pt x="180758" y="1172213"/>
                  <a:pt x="185057" y="1186543"/>
                </a:cubicBezTo>
                <a:cubicBezTo>
                  <a:pt x="191651" y="1208525"/>
                  <a:pt x="206829" y="1251858"/>
                  <a:pt x="206829" y="1251858"/>
                </a:cubicBezTo>
                <a:cubicBezTo>
                  <a:pt x="210458" y="1342572"/>
                  <a:pt x="211247" y="1433444"/>
                  <a:pt x="217715" y="1524000"/>
                </a:cubicBezTo>
                <a:cubicBezTo>
                  <a:pt x="218533" y="1535446"/>
                  <a:pt x="220486" y="1548544"/>
                  <a:pt x="228600" y="1556658"/>
                </a:cubicBezTo>
                <a:cubicBezTo>
                  <a:pt x="236714" y="1564772"/>
                  <a:pt x="250371" y="1563915"/>
                  <a:pt x="261257" y="1567543"/>
                </a:cubicBezTo>
                <a:cubicBezTo>
                  <a:pt x="300748" y="1528054"/>
                  <a:pt x="290215" y="1547498"/>
                  <a:pt x="293915" y="1458686"/>
                </a:cubicBezTo>
                <a:cubicBezTo>
                  <a:pt x="299959" y="1313624"/>
                  <a:pt x="298207" y="1168296"/>
                  <a:pt x="304800" y="1023258"/>
                </a:cubicBezTo>
                <a:cubicBezTo>
                  <a:pt x="305479" y="1008312"/>
                  <a:pt x="311387" y="994045"/>
                  <a:pt x="315686" y="979715"/>
                </a:cubicBezTo>
                <a:cubicBezTo>
                  <a:pt x="322280" y="957734"/>
                  <a:pt x="337457" y="914400"/>
                  <a:pt x="337457" y="914400"/>
                </a:cubicBezTo>
                <a:cubicBezTo>
                  <a:pt x="341086" y="841829"/>
                  <a:pt x="336397" y="768359"/>
                  <a:pt x="348343" y="696686"/>
                </a:cubicBezTo>
                <a:cubicBezTo>
                  <a:pt x="350030" y="686562"/>
                  <a:pt x="365525" y="709278"/>
                  <a:pt x="370115" y="718458"/>
                </a:cubicBezTo>
                <a:cubicBezTo>
                  <a:pt x="380378" y="738984"/>
                  <a:pt x="391886" y="783772"/>
                  <a:pt x="391886" y="783772"/>
                </a:cubicBezTo>
                <a:cubicBezTo>
                  <a:pt x="395515" y="812801"/>
                  <a:pt x="398635" y="841897"/>
                  <a:pt x="402772" y="870858"/>
                </a:cubicBezTo>
                <a:cubicBezTo>
                  <a:pt x="405893" y="892708"/>
                  <a:pt x="410536" y="914322"/>
                  <a:pt x="413657" y="936172"/>
                </a:cubicBezTo>
                <a:cubicBezTo>
                  <a:pt x="417794" y="965133"/>
                  <a:pt x="419310" y="994475"/>
                  <a:pt x="424543" y="1023258"/>
                </a:cubicBezTo>
                <a:cubicBezTo>
                  <a:pt x="426596" y="1034547"/>
                  <a:pt x="428172" y="1013432"/>
                  <a:pt x="435429" y="1055915"/>
                </a:cubicBezTo>
                <a:cubicBezTo>
                  <a:pt x="442686" y="1098398"/>
                  <a:pt x="457200" y="1274527"/>
                  <a:pt x="468086" y="1278155"/>
                </a:cubicBezTo>
                <a:cubicBezTo>
                  <a:pt x="471715" y="1252755"/>
                  <a:pt x="473529" y="1051226"/>
                  <a:pt x="478972" y="990600"/>
                </a:cubicBezTo>
                <a:cubicBezTo>
                  <a:pt x="484415" y="929974"/>
                  <a:pt x="477427" y="1019320"/>
                  <a:pt x="500743" y="914400"/>
                </a:cubicBezTo>
                <a:cubicBezTo>
                  <a:pt x="505531" y="892854"/>
                  <a:pt x="506276" y="870499"/>
                  <a:pt x="511629" y="849086"/>
                </a:cubicBezTo>
                <a:cubicBezTo>
                  <a:pt x="517195" y="826822"/>
                  <a:pt x="533400" y="783772"/>
                  <a:pt x="533400" y="783772"/>
                </a:cubicBezTo>
                <a:cubicBezTo>
                  <a:pt x="537029" y="758372"/>
                  <a:pt x="527860" y="727283"/>
                  <a:pt x="544286" y="707572"/>
                </a:cubicBezTo>
                <a:cubicBezTo>
                  <a:pt x="570321" y="676330"/>
                  <a:pt x="605939" y="745624"/>
                  <a:pt x="609600" y="751115"/>
                </a:cubicBezTo>
                <a:cubicBezTo>
                  <a:pt x="620486" y="743858"/>
                  <a:pt x="630555" y="735194"/>
                  <a:pt x="642257" y="729343"/>
                </a:cubicBezTo>
                <a:cubicBezTo>
                  <a:pt x="652520" y="724211"/>
                  <a:pt x="664884" y="724031"/>
                  <a:pt x="674915" y="718458"/>
                </a:cubicBezTo>
                <a:cubicBezTo>
                  <a:pt x="697788" y="705751"/>
                  <a:pt x="701842" y="738048"/>
                  <a:pt x="740229" y="674915"/>
                </a:cubicBezTo>
                <a:cubicBezTo>
                  <a:pt x="778616" y="611782"/>
                  <a:pt x="886881" y="395107"/>
                  <a:pt x="905239" y="339659"/>
                </a:cubicBezTo>
                <a:cubicBezTo>
                  <a:pt x="923597" y="284211"/>
                  <a:pt x="886952" y="320822"/>
                  <a:pt x="850379" y="342226"/>
                </a:cubicBezTo>
                <a:cubicBezTo>
                  <a:pt x="813806" y="363630"/>
                  <a:pt x="696686" y="478972"/>
                  <a:pt x="685800" y="468086"/>
                </a:cubicBezTo>
                <a:cubicBezTo>
                  <a:pt x="662051" y="396835"/>
                  <a:pt x="695036" y="466766"/>
                  <a:pt x="642257" y="424543"/>
                </a:cubicBezTo>
                <a:cubicBezTo>
                  <a:pt x="632041" y="416370"/>
                  <a:pt x="629737" y="401137"/>
                  <a:pt x="620486" y="391886"/>
                </a:cubicBezTo>
                <a:cubicBezTo>
                  <a:pt x="611235" y="382635"/>
                  <a:pt x="598715" y="377372"/>
                  <a:pt x="587829" y="370115"/>
                </a:cubicBezTo>
                <a:cubicBezTo>
                  <a:pt x="572553" y="347200"/>
                  <a:pt x="521115" y="260792"/>
                  <a:pt x="489857" y="250372"/>
                </a:cubicBezTo>
                <a:lnTo>
                  <a:pt x="457200" y="239486"/>
                </a:lnTo>
                <a:cubicBezTo>
                  <a:pt x="437338" y="209693"/>
                  <a:pt x="437148" y="200336"/>
                  <a:pt x="402772" y="185058"/>
                </a:cubicBezTo>
                <a:cubicBezTo>
                  <a:pt x="381801" y="175737"/>
                  <a:pt x="356552" y="176016"/>
                  <a:pt x="337457" y="163286"/>
                </a:cubicBezTo>
                <a:cubicBezTo>
                  <a:pt x="326571" y="156029"/>
                  <a:pt x="315016" y="149688"/>
                  <a:pt x="304800" y="141515"/>
                </a:cubicBezTo>
                <a:cubicBezTo>
                  <a:pt x="296786" y="135104"/>
                  <a:pt x="291239" y="125901"/>
                  <a:pt x="283029" y="119743"/>
                </a:cubicBezTo>
                <a:cubicBezTo>
                  <a:pt x="262096" y="104043"/>
                  <a:pt x="242538" y="84474"/>
                  <a:pt x="217715" y="76200"/>
                </a:cubicBezTo>
                <a:cubicBezTo>
                  <a:pt x="206829" y="72572"/>
                  <a:pt x="193171" y="73429"/>
                  <a:pt x="185057" y="65315"/>
                </a:cubicBezTo>
                <a:lnTo>
                  <a:pt x="185057" y="43543"/>
                </a:lnTo>
              </a:path>
            </a:pathLst>
          </a:cu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90699" y="4344761"/>
            <a:ext cx="2514601" cy="830036"/>
          </a:xfrm>
          <a:prstGeom prst="roundRect">
            <a:avLst>
              <a:gd name="adj" fmla="val 7423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That’s cold !</a:t>
            </a:r>
          </a:p>
        </p:txBody>
      </p:sp>
    </p:spTree>
    <p:extLst>
      <p:ext uri="{BB962C8B-B14F-4D97-AF65-F5344CB8AC3E}">
        <p14:creationId xmlns:p14="http://schemas.microsoft.com/office/powerpoint/2010/main" val="19635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BA1282B-311A-47D1-AA0F-29FE09E302AA}"/>
              </a:ext>
            </a:extLst>
          </p:cNvPr>
          <p:cNvSpPr/>
          <p:nvPr/>
        </p:nvSpPr>
        <p:spPr>
          <a:xfrm>
            <a:off x="381000" y="3810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</a:t>
            </a:r>
            <a:r>
              <a:rPr lang="en-US" sz="1600" b="0" strike="noStrike" spc="-1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Russia.  </a:t>
            </a:r>
            <a:endParaRPr lang="en-US" sz="16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5155-992F-4951-B125-8A19E63A5163}"/>
              </a:ext>
            </a:extLst>
          </p:cNvPr>
          <p:cNvSpPr/>
          <p:nvPr/>
        </p:nvSpPr>
        <p:spPr>
          <a:xfrm>
            <a:off x="7620000" y="29718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D93142-FDE0-4B2F-98F0-73954527A5A7}"/>
              </a:ext>
            </a:extLst>
          </p:cNvPr>
          <p:cNvSpPr/>
          <p:nvPr/>
        </p:nvSpPr>
        <p:spPr>
          <a:xfrm>
            <a:off x="7543800" y="44196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97814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0" y="990600"/>
            <a:ext cx="3928754" cy="182063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fact, the soil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more than half of Russia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permanently frozen.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(It’s called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permafrost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2392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0" y="990600"/>
            <a:ext cx="3928754" cy="182063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fact, the soil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more than half of Russia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permanently frozen.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(It’s called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permafrost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4343400" y="2590800"/>
            <a:ext cx="4229100" cy="1676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   Definition: </a:t>
            </a:r>
            <a:r>
              <a:rPr lang="en-US" b="1" dirty="0">
                <a:solidFill>
                  <a:srgbClr val="002060"/>
                </a:solidFill>
              </a:rPr>
              <a:t>permafrost </a:t>
            </a:r>
            <a:r>
              <a:rPr lang="en-US" dirty="0">
                <a:solidFill>
                  <a:srgbClr val="002060"/>
                </a:solidFill>
              </a:rPr>
              <a:t>is </a:t>
            </a:r>
          </a:p>
          <a:p>
            <a:r>
              <a:rPr lang="en-US" dirty="0">
                <a:solidFill>
                  <a:srgbClr val="002060"/>
                </a:solidFill>
              </a:rPr>
              <a:t>    a thick layer of soil and broken rock</a:t>
            </a:r>
          </a:p>
          <a:p>
            <a:r>
              <a:rPr lang="en-US" dirty="0">
                <a:solidFill>
                  <a:srgbClr val="002060"/>
                </a:solidFill>
              </a:rPr>
              <a:t>    that remains permanently frozen</a:t>
            </a:r>
          </a:p>
          <a:p>
            <a:r>
              <a:rPr lang="en-US" dirty="0">
                <a:solidFill>
                  <a:srgbClr val="002060"/>
                </a:solidFill>
              </a:rPr>
              <a:t>    even while a thin surface layer</a:t>
            </a:r>
          </a:p>
          <a:p>
            <a:r>
              <a:rPr lang="en-US" dirty="0">
                <a:solidFill>
                  <a:srgbClr val="002060"/>
                </a:solidFill>
              </a:rPr>
              <a:t>    thaws during the short summer</a:t>
            </a:r>
          </a:p>
        </p:txBody>
      </p:sp>
    </p:spTree>
    <p:extLst>
      <p:ext uri="{BB962C8B-B14F-4D97-AF65-F5344CB8AC3E}">
        <p14:creationId xmlns:p14="http://schemas.microsoft.com/office/powerpoint/2010/main" val="22798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79171" y="228600"/>
            <a:ext cx="4538354" cy="2196193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 the transportation problems caused by the ancient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the sheer size of the country,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you can see why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is really hard to get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some of those minerals.</a:t>
            </a:r>
          </a:p>
        </p:txBody>
      </p:sp>
    </p:spTree>
    <p:extLst>
      <p:ext uri="{BB962C8B-B14F-4D97-AF65-F5344CB8AC3E}">
        <p14:creationId xmlns:p14="http://schemas.microsoft.com/office/powerpoint/2010/main" val="41338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59872" y="1524000"/>
            <a:ext cx="3893127" cy="1600200"/>
          </a:xfrm>
          <a:prstGeom prst="wedgeRoundRectCallout">
            <a:avLst>
              <a:gd name="adj1" fmla="val -43333"/>
              <a:gd name="adj2" fmla="val 9347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Moscow to Vladivostok was a difficult and expensive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engineering job.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7350" y="5334000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2856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59872" y="1524000"/>
            <a:ext cx="3893127" cy="1600200"/>
          </a:xfrm>
          <a:prstGeom prst="wedgeRoundRectCallout">
            <a:avLst>
              <a:gd name="adj1" fmla="val -43333"/>
              <a:gd name="adj2" fmla="val 9347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Moscow to Vladivostok was a difficult and expensive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engineering job.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7350" y="5334000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266650" y="5564832"/>
            <a:ext cx="2429550" cy="685800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P.S. Vladivostok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means “East City”</a:t>
            </a:r>
          </a:p>
        </p:txBody>
      </p:sp>
    </p:spTree>
    <p:extLst>
      <p:ext uri="{BB962C8B-B14F-4D97-AF65-F5344CB8AC3E}">
        <p14:creationId xmlns:p14="http://schemas.microsoft.com/office/powerpoint/2010/main" val="2742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358140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7350" y="5334000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95599" y="1294039"/>
            <a:ext cx="4986675" cy="2287361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This railroad had four problems: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1. the great size of the country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2. rugged terrain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3. permafrost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4. sparse population 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(few people to pay for track or operation)</a:t>
            </a:r>
          </a:p>
        </p:txBody>
      </p:sp>
    </p:spTree>
    <p:extLst>
      <p:ext uri="{BB962C8B-B14F-4D97-AF65-F5344CB8AC3E}">
        <p14:creationId xmlns:p14="http://schemas.microsoft.com/office/powerpoint/2010/main" val="3140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358140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7350" y="5334000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95599" y="1294039"/>
            <a:ext cx="4986675" cy="2287361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This railroad had four problems: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1. the great size of the country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2. rugged terrain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3. permafrost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4. sparse population 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(few people to pay for track or operation)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6572" y="4190319"/>
            <a:ext cx="4681874" cy="2287361"/>
          </a:xfrm>
          <a:prstGeom prst="roundRect">
            <a:avLst>
              <a:gd name="adj" fmla="val 74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Project idea:  You might compare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the Trans-Canada railroad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the Trans-continental Railroad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United States.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main purpose of each project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to help link a large country together.</a:t>
            </a:r>
          </a:p>
        </p:txBody>
      </p:sp>
    </p:spTree>
    <p:extLst>
      <p:ext uri="{BB962C8B-B14F-4D97-AF65-F5344CB8AC3E}">
        <p14:creationId xmlns:p14="http://schemas.microsoft.com/office/powerpoint/2010/main" val="4438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95600" y="2819400"/>
            <a:ext cx="3691274" cy="15240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The long Trans-Siberian RR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goes through the major cities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southern Siberia.</a:t>
            </a:r>
          </a:p>
        </p:txBody>
      </p:sp>
    </p:spTree>
    <p:extLst>
      <p:ext uri="{BB962C8B-B14F-4D97-AF65-F5344CB8AC3E}">
        <p14:creationId xmlns:p14="http://schemas.microsoft.com/office/powerpoint/2010/main" val="15883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14600" y="762000"/>
            <a:ext cx="3893127" cy="1600200"/>
          </a:xfrm>
          <a:prstGeom prst="wedgeRoundRectCallout">
            <a:avLst>
              <a:gd name="adj1" fmla="val -76698"/>
              <a:gd name="adj2" fmla="val 135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 other railroads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built around Moscow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 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radial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pattern, like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spokes on a bicycle wheel.</a:t>
            </a:r>
          </a:p>
        </p:txBody>
      </p:sp>
    </p:spTree>
    <p:extLst>
      <p:ext uri="{BB962C8B-B14F-4D97-AF65-F5344CB8AC3E}">
        <p14:creationId xmlns:p14="http://schemas.microsoft.com/office/powerpoint/2010/main" val="18241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90800" y="706582"/>
            <a:ext cx="4274127" cy="2493818"/>
          </a:xfrm>
          <a:prstGeom prst="wedgeRoundRectCallout">
            <a:avLst>
              <a:gd name="adj1" fmla="val -46950"/>
              <a:gd name="adj2" fmla="val 8814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does go near the metal mines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southern Ural Mountains,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many minerals farther east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still more than 500 miles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any road or railroad.</a:t>
            </a:r>
          </a:p>
        </p:txBody>
      </p:sp>
    </p:spTree>
    <p:extLst>
      <p:ext uri="{BB962C8B-B14F-4D97-AF65-F5344CB8AC3E}">
        <p14:creationId xmlns:p14="http://schemas.microsoft.com/office/powerpoint/2010/main" val="2473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676400" y="152400"/>
            <a:ext cx="2438400" cy="1312164"/>
          </a:xfrm>
          <a:prstGeom prst="wedgeRoundRectCallout">
            <a:avLst>
              <a:gd name="adj1" fmla="val 69864"/>
              <a:gd name="adj2" fmla="val 18522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Russia is big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(much larger than </a:t>
            </a:r>
            <a:b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and the U.S.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put together)</a:t>
            </a:r>
          </a:p>
        </p:txBody>
      </p:sp>
    </p:spTree>
    <p:extLst>
      <p:ext uri="{BB962C8B-B14F-4D97-AF65-F5344CB8AC3E}">
        <p14:creationId xmlns:p14="http://schemas.microsoft.com/office/powerpoint/2010/main" val="526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3600" y="457200"/>
            <a:ext cx="4986675" cy="25908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In fact, many of the minerals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on land occupied by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live inside Russia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are not Russian.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are called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autonomous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(self-governing)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ethnic areas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7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3600" y="457200"/>
            <a:ext cx="4986675" cy="25908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In fact, many of the minerals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on land occupied by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live inside Russia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are not Russian.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are called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autonomous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(self-governing)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ethnic areas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22103" y="4495800"/>
            <a:ext cx="3396343" cy="1744436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presentation,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activity, and clickable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“Russia Spread to Pacific”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" y="288036"/>
            <a:ext cx="8954280" cy="62819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21462" y="152400"/>
            <a:ext cx="3919875" cy="15240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Much of the land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autonomous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cold, mountainous, or both.</a:t>
            </a:r>
          </a:p>
        </p:txBody>
      </p:sp>
    </p:spTree>
    <p:extLst>
      <p:ext uri="{BB962C8B-B14F-4D97-AF65-F5344CB8AC3E}">
        <p14:creationId xmlns:p14="http://schemas.microsoft.com/office/powerpoint/2010/main" val="24902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" y="288036"/>
            <a:ext cx="8954279" cy="62819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80862" y="457200"/>
            <a:ext cx="3179137" cy="16764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Many of these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autonomous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cannot be reached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road or railroad.</a:t>
            </a:r>
          </a:p>
        </p:txBody>
      </p:sp>
    </p:spTree>
    <p:extLst>
      <p:ext uri="{BB962C8B-B14F-4D97-AF65-F5344CB8AC3E}">
        <p14:creationId xmlns:p14="http://schemas.microsoft.com/office/powerpoint/2010/main" val="684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457200"/>
            <a:ext cx="3893127" cy="2133600"/>
          </a:xfrm>
          <a:prstGeom prst="wedgeRoundRectCallout">
            <a:avLst>
              <a:gd name="adj1" fmla="val -63312"/>
              <a:gd name="adj2" fmla="val 10477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autonomous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very few people.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Russia’s population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in the southwestern part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this huge country.</a:t>
            </a:r>
          </a:p>
        </p:txBody>
      </p:sp>
    </p:spTree>
    <p:extLst>
      <p:ext uri="{BB962C8B-B14F-4D97-AF65-F5344CB8AC3E}">
        <p14:creationId xmlns:p14="http://schemas.microsoft.com/office/powerpoint/2010/main" val="40733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457200"/>
            <a:ext cx="3893127" cy="2133600"/>
          </a:xfrm>
          <a:prstGeom prst="wedgeRoundRectCallout">
            <a:avLst>
              <a:gd name="adj1" fmla="val -63312"/>
              <a:gd name="adj2" fmla="val 104772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autonomous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very few people.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Russia’s population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in the southwestern part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this huge country.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2438400"/>
            <a:ext cx="3733800" cy="15240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This leads logically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one more consequence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geographic size.</a:t>
            </a:r>
          </a:p>
        </p:txBody>
      </p:sp>
    </p:spTree>
    <p:extLst>
      <p:ext uri="{BB962C8B-B14F-4D97-AF65-F5344CB8AC3E}">
        <p14:creationId xmlns:p14="http://schemas.microsoft.com/office/powerpoint/2010/main" val="26773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38400" y="1371600"/>
            <a:ext cx="4648200" cy="27432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Many history books describe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its size and cold climate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Russia resist invasions,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Mongols from the east,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Huns and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Crimeans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from the south,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Napoleon and the Nazis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west.</a:t>
            </a:r>
          </a:p>
        </p:txBody>
      </p:sp>
    </p:spTree>
    <p:extLst>
      <p:ext uri="{BB962C8B-B14F-4D97-AF65-F5344CB8AC3E}">
        <p14:creationId xmlns:p14="http://schemas.microsoft.com/office/powerpoint/2010/main" val="3878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300000">
            <a:off x="609600" y="3457871"/>
            <a:ext cx="685800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00000">
            <a:off x="460277" y="3965818"/>
            <a:ext cx="766193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-600000">
            <a:off x="574140" y="3078167"/>
            <a:ext cx="695629" cy="356064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76400" y="1482114"/>
            <a:ext cx="4648200" cy="22098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This map, however, shows why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“success” came at great cost.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recent invasions crossed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almost half of the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huge country lived. </a:t>
            </a:r>
          </a:p>
        </p:txBody>
      </p:sp>
    </p:spTree>
    <p:extLst>
      <p:ext uri="{BB962C8B-B14F-4D97-AF65-F5344CB8AC3E}">
        <p14:creationId xmlns:p14="http://schemas.microsoft.com/office/powerpoint/2010/main" val="4265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300000">
            <a:off x="609600" y="3457871"/>
            <a:ext cx="685800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00000">
            <a:off x="460277" y="3965818"/>
            <a:ext cx="766193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-600000">
            <a:off x="574140" y="3078167"/>
            <a:ext cx="695629" cy="356064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76400" y="1482114"/>
            <a:ext cx="4648200" cy="22098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This map, however, shows why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“success” came at great cost.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recent invasions crossed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almost half of the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huge country lived.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9257" y="3491924"/>
            <a:ext cx="4648200" cy="2451676"/>
          </a:xfrm>
          <a:prstGeom prst="roundRect">
            <a:avLst>
              <a:gd name="adj" fmla="val 7423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In World War II, for example,</a:t>
            </a:r>
          </a:p>
          <a:p>
            <a:pPr algn="ctr"/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more than 22 million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died in the Soviet Union.</a:t>
            </a:r>
          </a:p>
          <a:p>
            <a:pPr algn="ctr"/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For comparison, the United States had</a:t>
            </a:r>
          </a:p>
          <a:p>
            <a:pPr algn="ctr"/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about 430,000 men and women killed.</a:t>
            </a:r>
          </a:p>
          <a:p>
            <a:pPr algn="ctr"/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That’s a great loss, but the USSR lost</a:t>
            </a:r>
          </a:p>
          <a:p>
            <a:pPr algn="ctr"/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about 50 times as many people!</a:t>
            </a:r>
          </a:p>
        </p:txBody>
      </p:sp>
    </p:spTree>
    <p:extLst>
      <p:ext uri="{BB962C8B-B14F-4D97-AF65-F5344CB8AC3E}">
        <p14:creationId xmlns:p14="http://schemas.microsoft.com/office/powerpoint/2010/main" val="1610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79" cy="62819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4600" y="609600"/>
            <a:ext cx="6096000" cy="22098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Even today, most people in Russia live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or south of the Trans-Siberian railroad.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spite of government programs to encourage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to move to places farther from the railroad,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permafrost areas remain nearly empty.</a:t>
            </a:r>
          </a:p>
        </p:txBody>
      </p:sp>
    </p:spTree>
    <p:extLst>
      <p:ext uri="{BB962C8B-B14F-4D97-AF65-F5344CB8AC3E}">
        <p14:creationId xmlns:p14="http://schemas.microsoft.com/office/powerpoint/2010/main" val="27018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79" cy="628192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038600" y="897308"/>
            <a:ext cx="2590800" cy="1312164"/>
          </a:xfrm>
          <a:prstGeom prst="wedgeRoundRectCallout">
            <a:avLst>
              <a:gd name="adj1" fmla="val 1626"/>
              <a:gd name="adj2" fmla="val 11423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Russia is also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very far north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(nearly a quarter of it is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 of the Arctic Circle)</a:t>
            </a:r>
          </a:p>
        </p:txBody>
      </p:sp>
    </p:spTree>
    <p:extLst>
      <p:ext uri="{BB962C8B-B14F-4D97-AF65-F5344CB8AC3E}">
        <p14:creationId xmlns:p14="http://schemas.microsoft.com/office/powerpoint/2010/main" val="25253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" y="288036"/>
            <a:ext cx="8968960" cy="6281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18951"/>
            <a:ext cx="5016627" cy="51179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1200" y="457200"/>
            <a:ext cx="4038600" cy="19812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Here is a useful comparison: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has nearly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many people, packed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into one-third of a country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less than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half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as big.</a:t>
            </a:r>
          </a:p>
        </p:txBody>
      </p:sp>
    </p:spTree>
    <p:extLst>
      <p:ext uri="{BB962C8B-B14F-4D97-AF65-F5344CB8AC3E}">
        <p14:creationId xmlns:p14="http://schemas.microsoft.com/office/powerpoint/2010/main" val="6002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2370" y="914400"/>
            <a:ext cx="7010401" cy="51054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This is the geographic basis for what may become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of the most important international issues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last half of the 21</a:t>
            </a:r>
            <a:r>
              <a:rPr lang="en-US" sz="2000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of the world’s longest borders separates:</a:t>
            </a:r>
          </a:p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China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 very crowded country 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with a rapidly growing economy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that needs more and more resources)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and</a:t>
            </a:r>
          </a:p>
          <a:p>
            <a:endParaRPr lang="en-US" sz="1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Russia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 huge country 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with a lot of resources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but relatively few people).</a:t>
            </a:r>
          </a:p>
        </p:txBody>
      </p:sp>
    </p:spTree>
    <p:extLst>
      <p:ext uri="{BB962C8B-B14F-4D97-AF65-F5344CB8AC3E}">
        <p14:creationId xmlns:p14="http://schemas.microsoft.com/office/powerpoint/2010/main" val="38576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Russia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size of a country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Russia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size of a country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tends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more extreme temperatures and less precipitation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Russia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size of a country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tends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more extreme temperatures and less precipitation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63570" y="2884449"/>
            <a:ext cx="696603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Mineral resources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was probably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“put together” by crustal collisions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that also tend to make metal ores</a:t>
            </a:r>
          </a:p>
        </p:txBody>
      </p:sp>
    </p:spTree>
    <p:extLst>
      <p:ext uri="{BB962C8B-B14F-4D97-AF65-F5344CB8AC3E}">
        <p14:creationId xmlns:p14="http://schemas.microsoft.com/office/powerpoint/2010/main" val="34160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Russia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size of a country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tends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more extreme temperatures and less precipitation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64397" y="3984172"/>
            <a:ext cx="66612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Transportation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it costs more to serve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a larger area with roads and railroads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63570" y="2884449"/>
            <a:ext cx="696603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Mineral resources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was probably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“put together” by crustal collisions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that also tend to make metal ores</a:t>
            </a:r>
          </a:p>
        </p:txBody>
      </p:sp>
    </p:spTree>
    <p:extLst>
      <p:ext uri="{BB962C8B-B14F-4D97-AF65-F5344CB8AC3E}">
        <p14:creationId xmlns:p14="http://schemas.microsoft.com/office/powerpoint/2010/main" val="24953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Russia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size of a country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tends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more extreme temperatures and less precipitation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74454" y="4771370"/>
            <a:ext cx="65088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Land use planning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it costs more to gather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information about a larger area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64397" y="3984172"/>
            <a:ext cx="66612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Transportation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it costs more to serve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a larger area with roads and railroads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63570" y="2884449"/>
            <a:ext cx="696603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Mineral resources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was probably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“put together” by crustal collisions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that also tend to make metal ores</a:t>
            </a:r>
          </a:p>
        </p:txBody>
      </p:sp>
    </p:spTree>
    <p:extLst>
      <p:ext uri="{BB962C8B-B14F-4D97-AF65-F5344CB8AC3E}">
        <p14:creationId xmlns:p14="http://schemas.microsoft.com/office/powerpoint/2010/main" val="29391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Russia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size of a country can affect: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63570" y="2010647"/>
            <a:ext cx="7118430" cy="755703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Climate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tends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more extreme temperatures and less precipitation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74454" y="4771370"/>
            <a:ext cx="65088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Land use planning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it costs more to gather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information about a larger area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64397" y="3984172"/>
            <a:ext cx="6661230" cy="67444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Transportation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it costs more to serve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a larger area with roads and railroads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63570" y="5543787"/>
            <a:ext cx="6889830" cy="93363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Defense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people who occupy a large area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have more room to retreat and regroup,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while the supply lines of invaders are stretched 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3570" y="2884449"/>
            <a:ext cx="6966030" cy="987451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Mineral resources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a large area was probably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“put together” by crustal collisions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that also tend to make metal ores</a:t>
            </a:r>
          </a:p>
        </p:txBody>
      </p:sp>
    </p:spTree>
    <p:extLst>
      <p:ext uri="{BB962C8B-B14F-4D97-AF65-F5344CB8AC3E}">
        <p14:creationId xmlns:p14="http://schemas.microsoft.com/office/powerpoint/2010/main" val="6927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1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1905000"/>
            <a:ext cx="6253843" cy="32766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Here are two optional postscripts,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followed by the questions section.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Postscript 1 – about the end of the Cold War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Postscript 2 – about Arctic rivers</a:t>
            </a:r>
          </a:p>
        </p:txBody>
      </p:sp>
    </p:spTree>
    <p:extLst>
      <p:ext uri="{BB962C8B-B14F-4D97-AF65-F5344CB8AC3E}">
        <p14:creationId xmlns:p14="http://schemas.microsoft.com/office/powerpoint/2010/main" val="26361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79" cy="628192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038600" y="897308"/>
            <a:ext cx="2590800" cy="1312164"/>
          </a:xfrm>
          <a:prstGeom prst="wedgeRoundRectCallout">
            <a:avLst>
              <a:gd name="adj1" fmla="val 1626"/>
              <a:gd name="adj2" fmla="val 11423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Russia is also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very far north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(nearly a quarter of it is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 of the Arctic Circle)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562600" y="3640836"/>
            <a:ext cx="3276600" cy="1540764"/>
          </a:xfrm>
          <a:prstGeom prst="wedgeRoundRectCallout">
            <a:avLst>
              <a:gd name="adj1" fmla="val -68379"/>
              <a:gd name="adj2" fmla="val -7891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of that area has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least one day with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 hours of darkness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winter – it’s cold!</a:t>
            </a:r>
          </a:p>
        </p:txBody>
      </p:sp>
    </p:spTree>
    <p:extLst>
      <p:ext uri="{BB962C8B-B14F-4D97-AF65-F5344CB8AC3E}">
        <p14:creationId xmlns:p14="http://schemas.microsoft.com/office/powerpoint/2010/main" val="4292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1028700"/>
            <a:ext cx="7543800" cy="32766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Optional postscript 1 - about the end of the Cold War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There are some people 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who seem to think that the Soviet Union fell apart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only because it was unable to compete with the U.S.</a:t>
            </a:r>
          </a:p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They say the Communist planned economy of the USSR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was inherently less productive than a capitalist system.</a:t>
            </a: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1028700"/>
            <a:ext cx="7543800" cy="32766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Optional postscript 1 - about the end of the Cold War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There are some people 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who seem to think that the Soviet Union fell apart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only because it was unable to compete with the U.S.</a:t>
            </a:r>
          </a:p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They say the Communist planned economy of the USSR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was inherently less productive than a capitalist system.</a:t>
            </a: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3810000"/>
            <a:ext cx="7543800" cy="2667000"/>
          </a:xfrm>
          <a:prstGeom prst="roundRect">
            <a:avLst>
              <a:gd name="adj" fmla="val 7423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As a highly placed American government official said: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“It is the basic superiority of the capitalist system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allows American farmers to out-produce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Russian counterparts – as a result,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have to buy emergency food from us.”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sold them 50 million tons of grain that year.</a:t>
            </a:r>
          </a:p>
        </p:txBody>
      </p:sp>
    </p:spTree>
    <p:extLst>
      <p:ext uri="{BB962C8B-B14F-4D97-AF65-F5344CB8AC3E}">
        <p14:creationId xmlns:p14="http://schemas.microsoft.com/office/powerpoint/2010/main" val="6173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1447800"/>
            <a:ext cx="7543800" cy="40005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“The Soviet Union fell apart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because a Communist planned economy is inherently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less productive than a capitalist system.”</a:t>
            </a:r>
          </a:p>
          <a:p>
            <a:pPr algn="ctr"/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statement is partly true.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Soviet agriculture </a:t>
            </a:r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notoriously inefficient. 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that is </a:t>
            </a:r>
            <a:r>
              <a:rPr lang="en-US" sz="2000" u="sng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whole truth,</a:t>
            </a:r>
          </a:p>
          <a:p>
            <a:pPr algn="ctr"/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it is a huge mistake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think it is the whole truth.      </a:t>
            </a:r>
          </a:p>
        </p:txBody>
      </p:sp>
    </p:spTree>
    <p:extLst>
      <p:ext uri="{BB962C8B-B14F-4D97-AF65-F5344CB8AC3E}">
        <p14:creationId xmlns:p14="http://schemas.microsoft.com/office/powerpoint/2010/main" val="19268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43200" y="2743200"/>
            <a:ext cx="3415145" cy="187778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Nearly all of Russia 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farther from the equator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Montana, the Dakotas,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Minnesota.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0" y="2133600"/>
            <a:ext cx="2819400" cy="762000"/>
          </a:xfrm>
          <a:prstGeom prst="roundRect">
            <a:avLst>
              <a:gd name="adj" fmla="val 742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Remember . . .</a:t>
            </a:r>
          </a:p>
        </p:txBody>
      </p:sp>
    </p:spTree>
    <p:extLst>
      <p:ext uri="{BB962C8B-B14F-4D97-AF65-F5344CB8AC3E}">
        <p14:creationId xmlns:p14="http://schemas.microsoft.com/office/powerpoint/2010/main" val="29403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43200" y="2743200"/>
            <a:ext cx="3415145" cy="187778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Nearly all of Russia 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farther from the equator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Montana, the Dakotas,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Minnesota.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0" y="2133600"/>
            <a:ext cx="2819400" cy="762000"/>
          </a:xfrm>
          <a:prstGeom prst="roundRect">
            <a:avLst>
              <a:gd name="adj" fmla="val 742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Remember . . 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56955" y="4495800"/>
            <a:ext cx="3581400" cy="838200"/>
          </a:xfrm>
          <a:prstGeom prst="wedgeRoundRectCallout">
            <a:avLst>
              <a:gd name="adj1" fmla="val -71257"/>
              <a:gd name="adj2" fmla="val -27106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this area gets less rain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western Kansas.</a:t>
            </a:r>
          </a:p>
        </p:txBody>
      </p:sp>
    </p:spTree>
    <p:extLst>
      <p:ext uri="{BB962C8B-B14F-4D97-AF65-F5344CB8AC3E}">
        <p14:creationId xmlns:p14="http://schemas.microsoft.com/office/powerpoint/2010/main" val="3391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43200" y="2743200"/>
            <a:ext cx="3415145" cy="187778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Nearly all of Russia 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farther from the equator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Montana, the Dakotas,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Minnesota.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0" y="2133600"/>
            <a:ext cx="2819400" cy="762000"/>
          </a:xfrm>
          <a:prstGeom prst="roundRect">
            <a:avLst>
              <a:gd name="adj" fmla="val 742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Remember . . 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56955" y="4495800"/>
            <a:ext cx="3581400" cy="838200"/>
          </a:xfrm>
          <a:prstGeom prst="wedgeRoundRectCallout">
            <a:avLst>
              <a:gd name="adj1" fmla="val -71257"/>
              <a:gd name="adj2" fmla="val -27106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this area gets less rain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western Kansas.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527462" y="5257800"/>
            <a:ext cx="3023755" cy="838200"/>
          </a:xfrm>
          <a:prstGeom prst="wedgeRoundRectCallout">
            <a:avLst>
              <a:gd name="adj1" fmla="val -75625"/>
              <a:gd name="adj2" fmla="val -7338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this area is mostly high mountains.</a:t>
            </a:r>
          </a:p>
        </p:txBody>
      </p:sp>
    </p:spTree>
    <p:extLst>
      <p:ext uri="{BB962C8B-B14F-4D97-AF65-F5344CB8AC3E}">
        <p14:creationId xmlns:p14="http://schemas.microsoft.com/office/powerpoint/2010/main" val="35586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1447800"/>
            <a:ext cx="7315200" cy="24384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In other words,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nearly all Russian farmers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working with land that is like North Dakota,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(or even colder and drier).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it reasonable to think that they can produce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much per acre as farmers in Iowa, California, or Texas?</a:t>
            </a:r>
          </a:p>
        </p:txBody>
      </p:sp>
    </p:spTree>
    <p:extLst>
      <p:ext uri="{BB962C8B-B14F-4D97-AF65-F5344CB8AC3E}">
        <p14:creationId xmlns:p14="http://schemas.microsoft.com/office/powerpoint/2010/main" val="32691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1447800"/>
            <a:ext cx="7315200" cy="24384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In other words,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nearly all Russian farmers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working with land that is like North Dakota,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(or even colder and drier).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it reasonable to think that they can produce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much per acre as farmers in Iowa, California, or Texas?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3766458"/>
            <a:ext cx="4049486" cy="1905000"/>
          </a:xfrm>
          <a:prstGeom prst="roundRect">
            <a:avLst>
              <a:gd name="adj" fmla="val 742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And even if they have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really good year,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transportation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much more expensive,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Russia is so big.</a:t>
            </a:r>
          </a:p>
        </p:txBody>
      </p:sp>
    </p:spTree>
    <p:extLst>
      <p:ext uri="{BB962C8B-B14F-4D97-AF65-F5344CB8AC3E}">
        <p14:creationId xmlns:p14="http://schemas.microsoft.com/office/powerpoint/2010/main" val="16264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0100" y="228600"/>
            <a:ext cx="7467600" cy="40386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Main Point of This Postscript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be effective, foreign policy must be based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realization that most things in the world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have multiple causes and complicated effects.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0100" y="228600"/>
            <a:ext cx="7467600" cy="40386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Main Point of This Postscript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be effective, foreign policy must be based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realization that most things in the world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have multiple causes and complicated effects.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028700" y="2514600"/>
            <a:ext cx="7048500" cy="1360208"/>
          </a:xfrm>
          <a:prstGeom prst="wedgeRoundRectCallout">
            <a:avLst>
              <a:gd name="adj1" fmla="val -49840"/>
              <a:gd name="adj2" fmla="val -14286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case,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“competition” between American and Russian farmers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NOT just about capitalism versus communism.</a:t>
            </a:r>
          </a:p>
          <a:p>
            <a:pPr algn="ctr"/>
            <a:endParaRPr lang="en-US" sz="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was also about differences in soil and climate. </a:t>
            </a:r>
          </a:p>
        </p:txBody>
      </p:sp>
    </p:spTree>
    <p:extLst>
      <p:ext uri="{BB962C8B-B14F-4D97-AF65-F5344CB8AC3E}">
        <p14:creationId xmlns:p14="http://schemas.microsoft.com/office/powerpoint/2010/main" val="23563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79" cy="628192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038600" y="897308"/>
            <a:ext cx="2590800" cy="1312164"/>
          </a:xfrm>
          <a:prstGeom prst="wedgeRoundRectCallout">
            <a:avLst>
              <a:gd name="adj1" fmla="val 1626"/>
              <a:gd name="adj2" fmla="val 11423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Russia is also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very far north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(nearly a quarter of it is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 of the Arctic Circle)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562600" y="3640836"/>
            <a:ext cx="3276600" cy="1540764"/>
          </a:xfrm>
          <a:prstGeom prst="wedgeRoundRectCallout">
            <a:avLst>
              <a:gd name="adj1" fmla="val -68379"/>
              <a:gd name="adj2" fmla="val -7891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of that area has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least one day with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 hours of darkness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winter – it’s cold!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4648200"/>
            <a:ext cx="3396343" cy="1744436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“Russia Size and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Temperature Range”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0100" y="228600"/>
            <a:ext cx="7467600" cy="40386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Main Point of This Postscript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be effective, foreign policy must be based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realization that most things in the world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have multiple causes and complicated effects.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028700" y="2514600"/>
            <a:ext cx="7048500" cy="1360208"/>
          </a:xfrm>
          <a:prstGeom prst="wedgeRoundRectCallout">
            <a:avLst>
              <a:gd name="adj1" fmla="val -49840"/>
              <a:gd name="adj2" fmla="val -14286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case,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“competition” between American and Russian farmers 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NOT just about capitalism versus communism.</a:t>
            </a:r>
          </a:p>
          <a:p>
            <a:pPr algn="ctr"/>
            <a:endParaRPr lang="en-US" sz="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was also about differences in soil and climate.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52950" y="4038600"/>
            <a:ext cx="4229100" cy="1905000"/>
          </a:xfrm>
          <a:prstGeom prst="roundRect">
            <a:avLst>
              <a:gd name="adj" fmla="val 742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 “winner”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not just a free market,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a strong President  –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was also a better environment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cheaper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35103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0100" y="228600"/>
            <a:ext cx="7467600" cy="4038600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Main Point of This Postscript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be effective, foreign policy must be based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realization that most things in the world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have multiple causes and complicated effects.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66900" y="2667000"/>
            <a:ext cx="5334000" cy="1905000"/>
          </a:xfrm>
          <a:prstGeom prst="roundRect">
            <a:avLst>
              <a:gd name="adj" fmla="val 742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key to success in foreign policy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to figure out how important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 of those influences was –</a:t>
            </a:r>
          </a:p>
          <a:p>
            <a:pPr algn="ctr"/>
            <a:endParaRPr lang="en-US" sz="5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there was more than one simple reason </a:t>
            </a:r>
            <a:b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the end of the Cold War. </a:t>
            </a:r>
          </a:p>
        </p:txBody>
      </p:sp>
    </p:spTree>
    <p:extLst>
      <p:ext uri="{BB962C8B-B14F-4D97-AF65-F5344CB8AC3E}">
        <p14:creationId xmlns:p14="http://schemas.microsoft.com/office/powerpoint/2010/main" val="41031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6900" y="2667000"/>
            <a:ext cx="53340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second postscript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about Arctic Rivers.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496668" y="152400"/>
            <a:ext cx="4285132" cy="1312164"/>
          </a:xfrm>
          <a:prstGeom prst="wedgeRoundRectCallout">
            <a:avLst>
              <a:gd name="adj1" fmla="val -12012"/>
              <a:gd name="adj2" fmla="val 163159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we said earlier,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Russia has five giant rivers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flow north to the Arctic Ocean.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1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25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</p:spTree>
    <p:extLst>
      <p:ext uri="{BB962C8B-B14F-4D97-AF65-F5344CB8AC3E}">
        <p14:creationId xmlns:p14="http://schemas.microsoft.com/office/powerpoint/2010/main" val="10774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1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25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2374" y="45720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autumn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northern “ends”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rivers freeze up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several weeks before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their southern “beginnings.”</a:t>
            </a:r>
          </a:p>
        </p:txBody>
      </p:sp>
    </p:spTree>
    <p:extLst>
      <p:ext uri="{BB962C8B-B14F-4D97-AF65-F5344CB8AC3E}">
        <p14:creationId xmlns:p14="http://schemas.microsoft.com/office/powerpoint/2010/main" val="35491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1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25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2374" y="45720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autumn, the northern “ends”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rivers freeze up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several weeks before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their southern “beginnings.”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61978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winter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frozen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actually be used as roads,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 for big trucks.</a:t>
            </a:r>
          </a:p>
        </p:txBody>
      </p:sp>
    </p:spTree>
    <p:extLst>
      <p:ext uri="{BB962C8B-B14F-4D97-AF65-F5344CB8AC3E}">
        <p14:creationId xmlns:p14="http://schemas.microsoft.com/office/powerpoint/2010/main" val="6772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1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25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2374" y="45720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autumn, the northern “ends”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rivers freeze up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several weeks before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their southern “beginnings.”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61978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winter, the frozen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actually be used as roads,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 for big trucks.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9199" y="772180"/>
            <a:ext cx="5032605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Then, 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spring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southern parts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rivers begin to flow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while the northern parts are still frozen.</a:t>
            </a:r>
          </a:p>
        </p:txBody>
      </p:sp>
    </p:spTree>
    <p:extLst>
      <p:ext uri="{BB962C8B-B14F-4D97-AF65-F5344CB8AC3E}">
        <p14:creationId xmlns:p14="http://schemas.microsoft.com/office/powerpoint/2010/main" val="23288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1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25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2374" y="45720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autumn, the northern “ends”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rivers freeze up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several weeks before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their southern “beginnings.”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61978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winter, the frozen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actually be used as roads,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 for big trucks.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9199" y="772180"/>
            <a:ext cx="5032605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Then, 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spring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southern parts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rivers begin to flow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while the northern parts are still frozen.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68861" y="2090410"/>
            <a:ext cx="4572001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rivers make huge floods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across the frozen land.</a:t>
            </a:r>
          </a:p>
        </p:txBody>
      </p:sp>
    </p:spTree>
    <p:extLst>
      <p:ext uri="{BB962C8B-B14F-4D97-AF65-F5344CB8AC3E}">
        <p14:creationId xmlns:p14="http://schemas.microsoft.com/office/powerpoint/2010/main" val="23600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1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25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2374" y="45720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autumn, the northern “ends”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rivers freeze up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several weeks before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their southern “beginnings.”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619780"/>
            <a:ext cx="4305300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winter, the frozen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actually be used as roads,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 for big trucks.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9199" y="772180"/>
            <a:ext cx="5032605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Then, 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spring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southern parts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rivers begin to flow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while the northern parts are still frozen.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68861" y="2090410"/>
            <a:ext cx="4572001" cy="160020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rivers make huge floods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across the frozen land.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74674" y="3495020"/>
            <a:ext cx="4612125" cy="1894820"/>
          </a:xfrm>
          <a:prstGeom prst="roundRect">
            <a:avLst>
              <a:gd name="adj" fmla="val 7423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floods make it even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likely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many people would live there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(and even harder to get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oil and minerals out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world markets).</a:t>
            </a:r>
          </a:p>
        </p:txBody>
      </p:sp>
    </p:spTree>
    <p:extLst>
      <p:ext uri="{BB962C8B-B14F-4D97-AF65-F5344CB8AC3E}">
        <p14:creationId xmlns:p14="http://schemas.microsoft.com/office/powerpoint/2010/main" val="9265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19600" y="152400"/>
            <a:ext cx="2362200" cy="1312164"/>
          </a:xfrm>
          <a:prstGeom prst="wedgeRoundRectCallout">
            <a:avLst>
              <a:gd name="adj1" fmla="val -41108"/>
              <a:gd name="adj2" fmla="val 185227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Five giant 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flow north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Arctic Ocean</a:t>
            </a:r>
          </a:p>
        </p:txBody>
      </p:sp>
    </p:spTree>
    <p:extLst>
      <p:ext uri="{BB962C8B-B14F-4D97-AF65-F5344CB8AC3E}">
        <p14:creationId xmlns:p14="http://schemas.microsoft.com/office/powerpoint/2010/main" val="24832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Questions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9853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79" cy="628192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257800" y="3640836"/>
            <a:ext cx="3581400" cy="1540764"/>
          </a:xfrm>
          <a:prstGeom prst="wedgeRoundRectCallout">
            <a:avLst>
              <a:gd name="adj1" fmla="val -68379"/>
              <a:gd name="adj2" fmla="val -7891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 is a consequence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a place that is located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north of the Arctic Circle?</a:t>
            </a:r>
          </a:p>
        </p:txBody>
      </p:sp>
    </p:spTree>
    <p:extLst>
      <p:ext uri="{BB962C8B-B14F-4D97-AF65-F5344CB8AC3E}">
        <p14:creationId xmlns:p14="http://schemas.microsoft.com/office/powerpoint/2010/main" val="933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73081" y="4495800"/>
            <a:ext cx="4405745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Why do very few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live near the five giant rivers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flow northward in Russia?</a:t>
            </a:r>
          </a:p>
        </p:txBody>
      </p:sp>
    </p:spTree>
    <p:extLst>
      <p:ext uri="{BB962C8B-B14F-4D97-AF65-F5344CB8AC3E}">
        <p14:creationId xmlns:p14="http://schemas.microsoft.com/office/powerpoint/2010/main" val="34689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76400" y="135636"/>
            <a:ext cx="2590800" cy="1769364"/>
          </a:xfrm>
          <a:prstGeom prst="wedgeRoundRectCallout">
            <a:avLst>
              <a:gd name="adj1" fmla="val -3434"/>
              <a:gd name="adj2" fmla="val 14667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 part of the border between   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Europe and Asia?</a:t>
            </a:r>
          </a:p>
        </p:txBody>
      </p:sp>
    </p:spTree>
    <p:extLst>
      <p:ext uri="{BB962C8B-B14F-4D97-AF65-F5344CB8AC3E}">
        <p14:creationId xmlns:p14="http://schemas.microsoft.com/office/powerpoint/2010/main" val="35586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124200" y="4038600"/>
            <a:ext cx="2819400" cy="1769364"/>
          </a:xfrm>
          <a:prstGeom prst="wedgeRoundRectCallout">
            <a:avLst>
              <a:gd name="adj1" fmla="val -60876"/>
              <a:gd name="adj2" fmla="val -4376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geologic history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these mountains?</a:t>
            </a:r>
          </a:p>
        </p:txBody>
      </p:sp>
    </p:spTree>
    <p:extLst>
      <p:ext uri="{BB962C8B-B14F-4D97-AF65-F5344CB8AC3E}">
        <p14:creationId xmlns:p14="http://schemas.microsoft.com/office/powerpoint/2010/main" val="8248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000" y="609600"/>
            <a:ext cx="26784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Farther east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the remnants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several even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older collisions.</a:t>
            </a:r>
          </a:p>
        </p:txBody>
      </p:sp>
    </p:spTree>
    <p:extLst>
      <p:ext uri="{BB962C8B-B14F-4D97-AF65-F5344CB8AC3E}">
        <p14:creationId xmlns:p14="http://schemas.microsoft.com/office/powerpoint/2010/main" val="6348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000" y="609600"/>
            <a:ext cx="26784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Farther east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the remnants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several even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older collisions.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0" y="2133600"/>
            <a:ext cx="26784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What 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economic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consequence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this history?</a:t>
            </a:r>
          </a:p>
        </p:txBody>
      </p:sp>
    </p:spTree>
    <p:extLst>
      <p:ext uri="{BB962C8B-B14F-4D97-AF65-F5344CB8AC3E}">
        <p14:creationId xmlns:p14="http://schemas.microsoft.com/office/powerpoint/2010/main" val="8915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352800" y="1096640"/>
            <a:ext cx="1905000" cy="1143000"/>
          </a:xfrm>
          <a:prstGeom prst="wedgeRoundRectCallout">
            <a:avLst>
              <a:gd name="adj1" fmla="val 35662"/>
              <a:gd name="adj2" fmla="val 22348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942104" y="811946"/>
            <a:ext cx="1981200" cy="1166692"/>
          </a:xfrm>
          <a:prstGeom prst="wedgeRoundRectCallout">
            <a:avLst>
              <a:gd name="adj1" fmla="val 142152"/>
              <a:gd name="adj2" fmla="val 663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29940" y="1072948"/>
            <a:ext cx="1981200" cy="1166692"/>
          </a:xfrm>
          <a:prstGeom prst="wedgeRoundRectCallout">
            <a:avLst>
              <a:gd name="adj1" fmla="val 73137"/>
              <a:gd name="adj2" fmla="val 27072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19400" y="1159379"/>
            <a:ext cx="1981200" cy="1166692"/>
          </a:xfrm>
          <a:prstGeom prst="wedgeRoundRectCallout">
            <a:avLst>
              <a:gd name="adj1" fmla="val -78696"/>
              <a:gd name="adj2" fmla="val 6343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9258" y="1096640"/>
            <a:ext cx="1981200" cy="1166692"/>
          </a:xfrm>
          <a:prstGeom prst="wedgeRoundRectCallout">
            <a:avLst>
              <a:gd name="adj1" fmla="val 113252"/>
              <a:gd name="adj2" fmla="val 1264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72811" y="1072948"/>
            <a:ext cx="1981200" cy="1166692"/>
          </a:xfrm>
          <a:prstGeom prst="wedgeRoundRectCallout">
            <a:avLst>
              <a:gd name="adj1" fmla="val 20513"/>
              <a:gd name="adj2" fmla="val 28610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59993" y="990600"/>
            <a:ext cx="1981200" cy="1166692"/>
          </a:xfrm>
          <a:prstGeom prst="wedgeRoundRectCallout">
            <a:avLst>
              <a:gd name="adj1" fmla="val -144260"/>
              <a:gd name="adj2" fmla="val 20553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99104" y="152400"/>
            <a:ext cx="3124200" cy="2257184"/>
          </a:xfrm>
          <a:prstGeom prst="wedgeRoundRectCallout">
            <a:avLst>
              <a:gd name="adj1" fmla="val -53490"/>
              <a:gd name="adj2" fmla="val 1282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Russia’s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mineral resources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compare with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rest of the world?</a:t>
            </a:r>
          </a:p>
        </p:txBody>
      </p:sp>
    </p:spTree>
    <p:extLst>
      <p:ext uri="{BB962C8B-B14F-4D97-AF65-F5344CB8AC3E}">
        <p14:creationId xmlns:p14="http://schemas.microsoft.com/office/powerpoint/2010/main" val="28139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76600" y="785240"/>
            <a:ext cx="1905000" cy="1143000"/>
          </a:xfrm>
          <a:prstGeom prst="wedgeRoundRectCallout">
            <a:avLst>
              <a:gd name="adj1" fmla="val 90391"/>
              <a:gd name="adj2" fmla="val 18684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7600" y="737335"/>
            <a:ext cx="1981200" cy="1166692"/>
          </a:xfrm>
          <a:prstGeom prst="wedgeRoundRectCallout">
            <a:avLst>
              <a:gd name="adj1" fmla="val 106781"/>
              <a:gd name="adj2" fmla="val 3925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72811" y="762000"/>
            <a:ext cx="1981200" cy="1166692"/>
          </a:xfrm>
          <a:prstGeom prst="wedgeRoundRectCallout">
            <a:avLst>
              <a:gd name="adj1" fmla="val -143398"/>
              <a:gd name="adj2" fmla="val 31320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72811" y="773394"/>
            <a:ext cx="1981200" cy="1166692"/>
          </a:xfrm>
          <a:prstGeom prst="wedgeRoundRectCallout">
            <a:avLst>
              <a:gd name="adj1" fmla="val -55404"/>
              <a:gd name="adj2" fmla="val 18062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81400" y="544122"/>
            <a:ext cx="1981200" cy="1166692"/>
          </a:xfrm>
          <a:prstGeom prst="wedgeRoundRectCallout">
            <a:avLst>
              <a:gd name="adj1" fmla="val 169326"/>
              <a:gd name="adj2" fmla="val 26120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590800" y="242786"/>
            <a:ext cx="3124200" cy="1769364"/>
          </a:xfrm>
          <a:prstGeom prst="wedgeRoundRectCallout">
            <a:avLst>
              <a:gd name="adj1" fmla="val -12675"/>
              <a:gd name="adj2" fmla="val 13543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often forms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low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around formerly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separate crustal plates?</a:t>
            </a:r>
          </a:p>
        </p:txBody>
      </p:sp>
    </p:spTree>
    <p:extLst>
      <p:ext uri="{BB962C8B-B14F-4D97-AF65-F5344CB8AC3E}">
        <p14:creationId xmlns:p14="http://schemas.microsoft.com/office/powerpoint/2010/main" val="27728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352800" y="2895600"/>
            <a:ext cx="3505200" cy="1769364"/>
          </a:xfrm>
          <a:prstGeom prst="wedgeRoundRectCallout">
            <a:avLst>
              <a:gd name="adj1" fmla="val 45373"/>
              <a:gd name="adj2" fmla="val 7078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 latitude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Russia compare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7070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19600" y="152400"/>
            <a:ext cx="2362200" cy="1312164"/>
          </a:xfrm>
          <a:prstGeom prst="wedgeRoundRectCallout">
            <a:avLst>
              <a:gd name="adj1" fmla="val -41108"/>
              <a:gd name="adj2" fmla="val 185227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Five giant 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flow north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Arctic Ocean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5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25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</p:spTree>
    <p:extLst>
      <p:ext uri="{BB962C8B-B14F-4D97-AF65-F5344CB8AC3E}">
        <p14:creationId xmlns:p14="http://schemas.microsoft.com/office/powerpoint/2010/main" val="2608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352800" y="2895600"/>
            <a:ext cx="3505200" cy="1769364"/>
          </a:xfrm>
          <a:prstGeom prst="wedgeRoundRectCallout">
            <a:avLst>
              <a:gd name="adj1" fmla="val 45373"/>
              <a:gd name="adj2" fmla="val 7078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 latitude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Russia compare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the United States?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4495800"/>
            <a:ext cx="3771900" cy="1203960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a consequence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this latitudinal position?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0" y="457200"/>
            <a:ext cx="3505200" cy="1752600"/>
          </a:xfrm>
          <a:prstGeom prst="wedgeRoundRectCallout">
            <a:avLst>
              <a:gd name="adj1" fmla="val 36367"/>
              <a:gd name="adj2" fmla="val 9957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term for soil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permanently frozen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below a thin surface layer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occasionally thaws?</a:t>
            </a:r>
          </a:p>
        </p:txBody>
      </p:sp>
    </p:spTree>
    <p:extLst>
      <p:ext uri="{BB962C8B-B14F-4D97-AF65-F5344CB8AC3E}">
        <p14:creationId xmlns:p14="http://schemas.microsoft.com/office/powerpoint/2010/main" val="14959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0" y="457200"/>
            <a:ext cx="3505200" cy="1752600"/>
          </a:xfrm>
          <a:prstGeom prst="wedgeRoundRectCallout">
            <a:avLst>
              <a:gd name="adj1" fmla="val 36367"/>
              <a:gd name="adj2" fmla="val 9957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term for soil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permanently frozen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below a thin surface layer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occasionally thaws?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4343400" y="2590800"/>
            <a:ext cx="4229100" cy="1676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   Definition: </a:t>
            </a:r>
            <a:r>
              <a:rPr lang="en-US" b="1" dirty="0">
                <a:solidFill>
                  <a:srgbClr val="002060"/>
                </a:solidFill>
              </a:rPr>
              <a:t>permafrost </a:t>
            </a:r>
            <a:r>
              <a:rPr lang="en-US" dirty="0">
                <a:solidFill>
                  <a:srgbClr val="002060"/>
                </a:solidFill>
              </a:rPr>
              <a:t>is </a:t>
            </a:r>
          </a:p>
          <a:p>
            <a:r>
              <a:rPr lang="en-US" dirty="0">
                <a:solidFill>
                  <a:srgbClr val="002060"/>
                </a:solidFill>
              </a:rPr>
              <a:t>    a thick layer of soil and broken rock</a:t>
            </a:r>
          </a:p>
          <a:p>
            <a:r>
              <a:rPr lang="en-US" dirty="0">
                <a:solidFill>
                  <a:srgbClr val="002060"/>
                </a:solidFill>
              </a:rPr>
              <a:t>    that remains permanently frozen</a:t>
            </a:r>
          </a:p>
          <a:p>
            <a:r>
              <a:rPr lang="en-US" dirty="0">
                <a:solidFill>
                  <a:srgbClr val="002060"/>
                </a:solidFill>
              </a:rPr>
              <a:t>    even while a thin surface layer</a:t>
            </a:r>
          </a:p>
          <a:p>
            <a:r>
              <a:rPr lang="en-US" dirty="0">
                <a:solidFill>
                  <a:srgbClr val="002060"/>
                </a:solidFill>
              </a:rPr>
              <a:t>    thaws during the short summer</a:t>
            </a:r>
          </a:p>
        </p:txBody>
      </p:sp>
    </p:spTree>
    <p:extLst>
      <p:ext uri="{BB962C8B-B14F-4D97-AF65-F5344CB8AC3E}">
        <p14:creationId xmlns:p14="http://schemas.microsoft.com/office/powerpoint/2010/main" val="32772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62200" y="631372"/>
            <a:ext cx="41262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List several reasons why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is really hard to get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some of the minerals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occur in Russia.</a:t>
            </a:r>
          </a:p>
        </p:txBody>
      </p:sp>
    </p:spTree>
    <p:extLst>
      <p:ext uri="{BB962C8B-B14F-4D97-AF65-F5344CB8AC3E}">
        <p14:creationId xmlns:p14="http://schemas.microsoft.com/office/powerpoint/2010/main" val="29648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59872" y="1524000"/>
            <a:ext cx="3893127" cy="1600200"/>
          </a:xfrm>
          <a:prstGeom prst="wedgeRoundRectCallout">
            <a:avLst>
              <a:gd name="adj1" fmla="val -43333"/>
              <a:gd name="adj2" fmla="val 9347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long railroad that goes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Moscow to Vladivostok?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7350" y="5334000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5251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59872" y="1524000"/>
            <a:ext cx="3893127" cy="1600200"/>
          </a:xfrm>
          <a:prstGeom prst="wedgeRoundRectCallout">
            <a:avLst>
              <a:gd name="adj1" fmla="val -43333"/>
              <a:gd name="adj2" fmla="val 9347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long railroad that goes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Moscow to Vladivostok?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7350" y="5334000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0400" y="2819400"/>
            <a:ext cx="4126226" cy="1223665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Describe some problems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faced by the railroad builders.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114800" y="2133600"/>
            <a:ext cx="4191000" cy="1676400"/>
          </a:xfrm>
          <a:prstGeom prst="wedgeRoundRectCallout">
            <a:avLst>
              <a:gd name="adj1" fmla="val -36648"/>
              <a:gd name="adj2" fmla="val 10200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 the Trans-Siberian RR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 major cities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southern Siberia?</a:t>
            </a:r>
          </a:p>
        </p:txBody>
      </p:sp>
    </p:spTree>
    <p:extLst>
      <p:ext uri="{BB962C8B-B14F-4D97-AF65-F5344CB8AC3E}">
        <p14:creationId xmlns:p14="http://schemas.microsoft.com/office/powerpoint/2010/main" val="17552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14600" y="762000"/>
            <a:ext cx="3893127" cy="1600200"/>
          </a:xfrm>
          <a:prstGeom prst="wedgeRoundRectCallout">
            <a:avLst>
              <a:gd name="adj1" fmla="val -76698"/>
              <a:gd name="adj2" fmla="val 135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would you describe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pattern of railroads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 the capital of Moscow?</a:t>
            </a:r>
          </a:p>
        </p:txBody>
      </p:sp>
    </p:spTree>
    <p:extLst>
      <p:ext uri="{BB962C8B-B14F-4D97-AF65-F5344CB8AC3E}">
        <p14:creationId xmlns:p14="http://schemas.microsoft.com/office/powerpoint/2010/main" val="23724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971800" y="706582"/>
            <a:ext cx="4114800" cy="1905000"/>
          </a:xfrm>
          <a:prstGeom prst="wedgeRoundRectCallout">
            <a:avLst>
              <a:gd name="adj1" fmla="val -55610"/>
              <a:gd name="adj2" fmla="val 13206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goes near these metal mines; what is the name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this mining district?</a:t>
            </a:r>
          </a:p>
        </p:txBody>
      </p:sp>
    </p:spTree>
    <p:extLst>
      <p:ext uri="{BB962C8B-B14F-4D97-AF65-F5344CB8AC3E}">
        <p14:creationId xmlns:p14="http://schemas.microsoft.com/office/powerpoint/2010/main" val="2513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895600" y="1143000"/>
            <a:ext cx="3886200" cy="1219200"/>
          </a:xfrm>
          <a:prstGeom prst="wedgeRoundRectCallout">
            <a:avLst>
              <a:gd name="adj1" fmla="val 39014"/>
              <a:gd name="adj2" fmla="val 8933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does the darker pattern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represent on this map?</a:t>
            </a:r>
          </a:p>
        </p:txBody>
      </p:sp>
    </p:spTree>
    <p:extLst>
      <p:ext uri="{BB962C8B-B14F-4D97-AF65-F5344CB8AC3E}">
        <p14:creationId xmlns:p14="http://schemas.microsoft.com/office/powerpoint/2010/main" val="13947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19600" y="152400"/>
            <a:ext cx="2362200" cy="1312164"/>
          </a:xfrm>
          <a:prstGeom prst="wedgeRoundRectCallout">
            <a:avLst>
              <a:gd name="adj1" fmla="val -41108"/>
              <a:gd name="adj2" fmla="val 185227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Five giant  rivers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flow north to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Arctic Ocean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49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45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117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4572000"/>
            <a:ext cx="4748640" cy="1752600"/>
          </a:xfrm>
          <a:prstGeom prst="roundRect">
            <a:avLst>
              <a:gd name="adj" fmla="val 9835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 of these rivers has more water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the famous Nile River in Egypt,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the Missouri in North America,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the Rhine in Europe.</a:t>
            </a:r>
          </a:p>
        </p:txBody>
      </p:sp>
    </p:spTree>
    <p:extLst>
      <p:ext uri="{BB962C8B-B14F-4D97-AF65-F5344CB8AC3E}">
        <p14:creationId xmlns:p14="http://schemas.microsoft.com/office/powerpoint/2010/main" val="27103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" y="288036"/>
            <a:ext cx="8954280" cy="62819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62200" y="633470"/>
            <a:ext cx="41262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How would you describe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environmental conditions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autonomous areas?</a:t>
            </a:r>
          </a:p>
        </p:txBody>
      </p:sp>
    </p:spTree>
    <p:extLst>
      <p:ext uri="{BB962C8B-B14F-4D97-AF65-F5344CB8AC3E}">
        <p14:creationId xmlns:p14="http://schemas.microsoft.com/office/powerpoint/2010/main" val="88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" y="288036"/>
            <a:ext cx="8954279" cy="62819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76600" y="1099457"/>
            <a:ext cx="41262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How would you compare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geographic pattern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railroads with the pattern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autonomous ethnic areas? </a:t>
            </a:r>
          </a:p>
        </p:txBody>
      </p:sp>
    </p:spTree>
    <p:extLst>
      <p:ext uri="{BB962C8B-B14F-4D97-AF65-F5344CB8AC3E}">
        <p14:creationId xmlns:p14="http://schemas.microsoft.com/office/powerpoint/2010/main" val="28731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30286" y="2362200"/>
            <a:ext cx="41262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Why do most Russian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live in the southwestern part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this huge country?</a:t>
            </a:r>
          </a:p>
        </p:txBody>
      </p:sp>
    </p:spTree>
    <p:extLst>
      <p:ext uri="{BB962C8B-B14F-4D97-AF65-F5344CB8AC3E}">
        <p14:creationId xmlns:p14="http://schemas.microsoft.com/office/powerpoint/2010/main" val="2187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300000">
            <a:off x="609600" y="3457871"/>
            <a:ext cx="685800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00000">
            <a:off x="460277" y="3965818"/>
            <a:ext cx="766193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-600000">
            <a:off x="574140" y="3078167"/>
            <a:ext cx="695629" cy="356064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43200" y="1262742"/>
            <a:ext cx="41262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What major military powers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invaded Russia from the west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last two centuries?</a:t>
            </a:r>
          </a:p>
        </p:txBody>
      </p:sp>
    </p:spTree>
    <p:extLst>
      <p:ext uri="{BB962C8B-B14F-4D97-AF65-F5344CB8AC3E}">
        <p14:creationId xmlns:p14="http://schemas.microsoft.com/office/powerpoint/2010/main" val="31947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300000">
            <a:off x="609600" y="3457871"/>
            <a:ext cx="685800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00000">
            <a:off x="460277" y="3965818"/>
            <a:ext cx="766193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-600000">
            <a:off x="574140" y="3078167"/>
            <a:ext cx="695629" cy="356064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43200" y="1262742"/>
            <a:ext cx="4126226" cy="166341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What major military powers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invaded Russia from the west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last two centuries?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2800" y="2660216"/>
            <a:ext cx="3745226" cy="135992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were some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of those invasions?</a:t>
            </a:r>
          </a:p>
        </p:txBody>
      </p:sp>
    </p:spTree>
    <p:extLst>
      <p:ext uri="{BB962C8B-B14F-4D97-AF65-F5344CB8AC3E}">
        <p14:creationId xmlns:p14="http://schemas.microsoft.com/office/powerpoint/2010/main" val="11306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" y="288036"/>
            <a:ext cx="8968960" cy="6281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18951"/>
            <a:ext cx="5016627" cy="51179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609600"/>
            <a:ext cx="3745226" cy="135992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Compare the populations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Russia and China.</a:t>
            </a:r>
          </a:p>
        </p:txBody>
      </p:sp>
    </p:spTree>
    <p:extLst>
      <p:ext uri="{BB962C8B-B14F-4D97-AF65-F5344CB8AC3E}">
        <p14:creationId xmlns:p14="http://schemas.microsoft.com/office/powerpoint/2010/main" val="9119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" y="288036"/>
            <a:ext cx="8968960" cy="6281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18951"/>
            <a:ext cx="5016627" cy="51179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609600"/>
            <a:ext cx="3745226" cy="135992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Compare the populations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Russia and China.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95600" y="1752600"/>
            <a:ext cx="3745226" cy="1359926"/>
          </a:xfrm>
          <a:prstGeom prst="roundRect">
            <a:avLst>
              <a:gd name="adj" fmla="val 74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What are some policy issues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may arise because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these differences?</a:t>
            </a:r>
          </a:p>
        </p:txBody>
      </p:sp>
    </p:spTree>
    <p:extLst>
      <p:ext uri="{BB962C8B-B14F-4D97-AF65-F5344CB8AC3E}">
        <p14:creationId xmlns:p14="http://schemas.microsoft.com/office/powerpoint/2010/main" val="23675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914400"/>
            <a:ext cx="7848600" cy="5029200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a few questions for individual inquiry: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Why do large continents have more extreme temperatures?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Why do crustal collisions make mountains (and metal ores)?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What major minerals does Russia sell to other countries?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What was the importance of fur trapping in Russian history?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Why was eastern Russia so vulnerable to invasion?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Why did the Trans-Siberian Railroad go so far south?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Why is it hard for Russian farmers to compete with farmers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in countries in Europe and North America? 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What is life like for an “ice-road trucker” </a:t>
            </a:r>
            <a:r>
              <a:rPr lang="en-US" sz="2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Russia?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9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228" y="1041720"/>
            <a:ext cx="6514618" cy="5206679"/>
          </a:xfrm>
          <a:prstGeom prst="roundRect">
            <a:avLst>
              <a:gd name="adj" fmla="val 5189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2019, 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and Carol </a:t>
            </a:r>
            <a:r>
              <a:rPr lang="en-US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12945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2387</TotalTime>
  <Words>3293</Words>
  <Application>Microsoft Office PowerPoint</Application>
  <PresentationFormat>On-screen Show (4:3)</PresentationFormat>
  <Paragraphs>782</Paragraphs>
  <Slides>99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0" baseType="lpstr">
      <vt:lpstr>Arial</vt:lpstr>
      <vt:lpstr>Arial Narrow</vt:lpstr>
      <vt:lpstr>Arial Rounded MT Bold</vt:lpstr>
      <vt:lpstr>Book Antiqua</vt:lpstr>
      <vt:lpstr>Calibri</vt:lpstr>
      <vt:lpstr>Lucida Sans</vt:lpstr>
      <vt:lpstr>Monotype Corsiva</vt:lpstr>
      <vt:lpstr>Wingdings</vt:lpstr>
      <vt:lpstr>Wingdings 2</vt:lpstr>
      <vt:lpstr>Wingdings 3</vt:lpstr>
      <vt:lpstr>Apex</vt:lpstr>
      <vt:lpstr>AREA A geographic “Big IDEA”  with many consequences IN Russia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80</cp:revision>
  <dcterms:created xsi:type="dcterms:W3CDTF">2013-09-10T21:41:24Z</dcterms:created>
  <dcterms:modified xsi:type="dcterms:W3CDTF">2019-10-20T22:09:16Z</dcterms:modified>
</cp:coreProperties>
</file>