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6"/>
  </p:notesMasterIdLst>
  <p:sldIdLst>
    <p:sldId id="275" r:id="rId2"/>
    <p:sldId id="407" r:id="rId3"/>
    <p:sldId id="277" r:id="rId4"/>
    <p:sldId id="294" r:id="rId5"/>
    <p:sldId id="408" r:id="rId6"/>
    <p:sldId id="322" r:id="rId7"/>
    <p:sldId id="361" r:id="rId8"/>
    <p:sldId id="295" r:id="rId9"/>
    <p:sldId id="362" r:id="rId10"/>
    <p:sldId id="356" r:id="rId11"/>
    <p:sldId id="363" r:id="rId12"/>
    <p:sldId id="364" r:id="rId13"/>
    <p:sldId id="365" r:id="rId14"/>
    <p:sldId id="396" r:id="rId15"/>
    <p:sldId id="298" r:id="rId16"/>
    <p:sldId id="299" r:id="rId17"/>
    <p:sldId id="359" r:id="rId18"/>
    <p:sldId id="358" r:id="rId19"/>
    <p:sldId id="300" r:id="rId20"/>
    <p:sldId id="366" r:id="rId21"/>
    <p:sldId id="367" r:id="rId22"/>
    <p:sldId id="301" r:id="rId23"/>
    <p:sldId id="369" r:id="rId24"/>
    <p:sldId id="368" r:id="rId25"/>
    <p:sldId id="302" r:id="rId26"/>
    <p:sldId id="303" r:id="rId27"/>
    <p:sldId id="370" r:id="rId28"/>
    <p:sldId id="304" r:id="rId29"/>
    <p:sldId id="371" r:id="rId30"/>
    <p:sldId id="305" r:id="rId31"/>
    <p:sldId id="372" r:id="rId32"/>
    <p:sldId id="307" r:id="rId33"/>
    <p:sldId id="309" r:id="rId34"/>
    <p:sldId id="373" r:id="rId35"/>
    <p:sldId id="374" r:id="rId36"/>
    <p:sldId id="375" r:id="rId37"/>
    <p:sldId id="397" r:id="rId38"/>
    <p:sldId id="386" r:id="rId39"/>
    <p:sldId id="377" r:id="rId40"/>
    <p:sldId id="399" r:id="rId41"/>
    <p:sldId id="398" r:id="rId42"/>
    <p:sldId id="311" r:id="rId43"/>
    <p:sldId id="310" r:id="rId44"/>
    <p:sldId id="312" r:id="rId45"/>
    <p:sldId id="400" r:id="rId46"/>
    <p:sldId id="378" r:id="rId47"/>
    <p:sldId id="387" r:id="rId48"/>
    <p:sldId id="313" r:id="rId49"/>
    <p:sldId id="314" r:id="rId50"/>
    <p:sldId id="388" r:id="rId51"/>
    <p:sldId id="315" r:id="rId52"/>
    <p:sldId id="316" r:id="rId53"/>
    <p:sldId id="317" r:id="rId54"/>
    <p:sldId id="381" r:id="rId55"/>
    <p:sldId id="318" r:id="rId56"/>
    <p:sldId id="319" r:id="rId57"/>
    <p:sldId id="320" r:id="rId58"/>
    <p:sldId id="323" r:id="rId59"/>
    <p:sldId id="382" r:id="rId60"/>
    <p:sldId id="321" r:id="rId61"/>
    <p:sldId id="406" r:id="rId62"/>
    <p:sldId id="405" r:id="rId63"/>
    <p:sldId id="404" r:id="rId64"/>
    <p:sldId id="403" r:id="rId65"/>
    <p:sldId id="402" r:id="rId66"/>
    <p:sldId id="401" r:id="rId67"/>
    <p:sldId id="325" r:id="rId68"/>
    <p:sldId id="326" r:id="rId69"/>
    <p:sldId id="390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91" r:id="rId78"/>
    <p:sldId id="334" r:id="rId79"/>
    <p:sldId id="335" r:id="rId80"/>
    <p:sldId id="338" r:id="rId81"/>
    <p:sldId id="339" r:id="rId82"/>
    <p:sldId id="340" r:id="rId83"/>
    <p:sldId id="341" r:id="rId84"/>
    <p:sldId id="392" r:id="rId85"/>
    <p:sldId id="342" r:id="rId86"/>
    <p:sldId id="394" r:id="rId87"/>
    <p:sldId id="393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95" r:id="rId101"/>
    <p:sldId id="324" r:id="rId102"/>
    <p:sldId id="383" r:id="rId103"/>
    <p:sldId id="384" r:id="rId104"/>
    <p:sldId id="385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FFCC"/>
    <a:srgbClr val="CCFFFF"/>
    <a:srgbClr val="FFCCFF"/>
    <a:srgbClr val="66CCFF"/>
    <a:srgbClr val="003300"/>
    <a:srgbClr val="FFCC99"/>
    <a:srgbClr val="FF9999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B00E-4E34-4EF2-8F50-1F9BBB44024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0EDC-8BFA-4107-922D-158F903F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762000"/>
            <a:ext cx="8229600" cy="3352800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CULTURAL</a:t>
            </a:r>
            <a:br>
              <a:rPr lang="en-US" sz="67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6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DIFFERENCES</a:t>
            </a:r>
            <a:br>
              <a:rPr lang="en-US" sz="67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geographic “big idea”</a:t>
            </a:r>
            <a:br>
              <a:rPr lang="en-US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with many consequences in</a:t>
            </a:r>
            <a:br>
              <a:rPr lang="en-US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53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south </a:t>
            </a:r>
            <a:r>
              <a:rPr lang="en-US" sz="53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asia</a:t>
            </a:r>
            <a:endParaRPr lang="en-US" sz="53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19600"/>
            <a:ext cx="8839200" cy="23622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Cultural differences can help us understand</a:t>
            </a:r>
            <a:br>
              <a:rPr lang="en-US" sz="2200" dirty="0"/>
            </a:br>
            <a:r>
              <a:rPr lang="en-US" sz="2200" dirty="0"/>
              <a:t>many of the geographic features in South Asia,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including patterns of invasions, language, empires,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British colonialism, cotton production, railroads,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trade, population, post-colonial partition,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200" dirty="0"/>
              <a:t>and modern territorial disputes.</a:t>
            </a:r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499" y="533400"/>
            <a:ext cx="2315357" cy="18288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Geologically,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separate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crustal plate.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6250" y="2209800"/>
            <a:ext cx="2095500" cy="24384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fact,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used to be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connected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Antarctica,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Australia,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Africa.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93" y="89644"/>
            <a:ext cx="7486407" cy="66703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0628" y="3370392"/>
            <a:ext cx="4397829" cy="2109301"/>
          </a:xfrm>
          <a:prstGeom prst="roundRect">
            <a:avLst>
              <a:gd name="adj" fmla="val 76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Describe two valuable “legacies”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South Asia “inherited”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British colonists.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770471"/>
            <a:ext cx="4397829" cy="1325530"/>
          </a:xfrm>
          <a:prstGeom prst="roundRect">
            <a:avLst>
              <a:gd name="adj" fmla="val 76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modern economic activities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favored by this history?</a:t>
            </a:r>
          </a:p>
        </p:txBody>
      </p:sp>
    </p:spTree>
    <p:extLst>
      <p:ext uri="{BB962C8B-B14F-4D97-AF65-F5344CB8AC3E}">
        <p14:creationId xmlns:p14="http://schemas.microsoft.com/office/powerpoint/2010/main" val="1119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2743200"/>
            <a:ext cx="4397829" cy="1600200"/>
          </a:xfrm>
          <a:prstGeom prst="roundRect">
            <a:avLst>
              <a:gd name="adj" fmla="val 7656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unique geopolitical problem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faces the people in South Asia?</a:t>
            </a:r>
          </a:p>
        </p:txBody>
      </p:sp>
    </p:spTree>
    <p:extLst>
      <p:ext uri="{BB962C8B-B14F-4D97-AF65-F5344CB8AC3E}">
        <p14:creationId xmlns:p14="http://schemas.microsoft.com/office/powerpoint/2010/main" val="35667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514" y="914400"/>
            <a:ext cx="8077200" cy="5029200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a few questions for individual inquiry: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What was the “Aryan Invasion” and why was it important?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What is “caste” and why is it important?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What trade goods did Roman people buy from India?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What major religions started in India?  How did they spread?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What is the Maritime Silk Road and why was it important?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What are some lasting effects of the Delhi Sultanates?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What were some key events in the struggle for independence? 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Why is the Kashmir Question a threat to world peace?</a:t>
            </a:r>
          </a:p>
        </p:txBody>
      </p:sp>
    </p:spTree>
    <p:extLst>
      <p:ext uri="{BB962C8B-B14F-4D97-AF65-F5344CB8AC3E}">
        <p14:creationId xmlns:p14="http://schemas.microsoft.com/office/powerpoint/2010/main" val="33609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3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228" y="1041720"/>
            <a:ext cx="6514618" cy="5206679"/>
          </a:xfrm>
          <a:prstGeom prst="roundRect">
            <a:avLst>
              <a:gd name="adj" fmla="val 5189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2019, 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and Carol </a:t>
            </a:r>
            <a:r>
              <a:rPr lang="en-US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20504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499" y="533400"/>
            <a:ext cx="2315357" cy="18288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Geologically,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separate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crustal plate.</a:t>
            </a:r>
          </a:p>
        </p:txBody>
      </p:sp>
      <p:sp>
        <p:nvSpPr>
          <p:cNvPr id="8" name="Up Arrow 7"/>
          <p:cNvSpPr/>
          <p:nvPr/>
        </p:nvSpPr>
        <p:spPr>
          <a:xfrm>
            <a:off x="4419600" y="2223071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6250" y="2209800"/>
            <a:ext cx="2095500" cy="24384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fact,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used to be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connected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Antarctica,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Australia,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Africa.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5325" y="3935963"/>
            <a:ext cx="2428875" cy="2236237"/>
          </a:xfrm>
          <a:prstGeom prst="roundRect">
            <a:avLst>
              <a:gd name="adj" fmla="val 9140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Now, it is moving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northward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at a speed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about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 inches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per year.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419600" y="1752600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1790700"/>
            <a:ext cx="2971799" cy="33909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is about as fast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fingernails grow,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it is very fast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(for a geologic process).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419600" y="1752600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1790700"/>
            <a:ext cx="2971799" cy="33909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is about as fast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fingernails grow,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it is very fast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(for a geologic process).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970" y="3352800"/>
            <a:ext cx="2514599" cy="1756777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fast enough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push up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highest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mountain range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world.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419600" y="1752600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" y="1790700"/>
            <a:ext cx="2971799" cy="33909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is about as fast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fingernails grow,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it is very fast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(for a geologic process).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970" y="3352800"/>
            <a:ext cx="2514599" cy="1756777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fast enough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push up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highest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mountain range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world.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3500" y="5181600"/>
            <a:ext cx="3771900" cy="14859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student activity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“Where are the mountains?”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441248" y="2286000"/>
            <a:ext cx="4645351" cy="2362200"/>
          </a:xfrm>
          <a:prstGeom prst="wedgeRoundRectCallout">
            <a:avLst>
              <a:gd name="adj1" fmla="val 8926"/>
              <a:gd name="adj2" fmla="val -102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Himalaya Mountains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average more that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high.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highest peaks are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almost twice as high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the tallest mountains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Colorado or California.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74151" y="2167523"/>
            <a:ext cx="3378606" cy="2514600"/>
          </a:xfrm>
          <a:prstGeom prst="roundRect">
            <a:avLst>
              <a:gd name="adj" fmla="val 914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is high enough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block the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jet stream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west-to-east flow of air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 in the atmosphere.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jet stream has to go</a:t>
            </a:r>
          </a:p>
          <a:p>
            <a:pPr algn="ctr"/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mountains.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74151" y="2167523"/>
            <a:ext cx="3378606" cy="2514600"/>
          </a:xfrm>
          <a:prstGeom prst="roundRect">
            <a:avLst>
              <a:gd name="adj" fmla="val 914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is high enough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block the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jet stream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west-to-east flow of air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 in the atmosphere.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jet stream has to go</a:t>
            </a:r>
          </a:p>
          <a:p>
            <a:pPr algn="ctr"/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mountains.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7457" y="4419600"/>
            <a:ext cx="3885315" cy="2209800"/>
          </a:xfrm>
          <a:prstGeom prst="roundRect">
            <a:avLst>
              <a:gd name="adj" fmla="val 914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combination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conditions  </a:t>
            </a:r>
          </a:p>
          <a:p>
            <a:pPr algn="ctr"/>
            <a:endParaRPr lang="en-US" sz="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jet stream + mountains</a:t>
            </a:r>
          </a:p>
          <a:p>
            <a:pPr algn="ctr"/>
            <a:endParaRPr lang="en-US" sz="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what causes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famous Indian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monsoon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5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74151" y="2167523"/>
            <a:ext cx="3378606" cy="2514600"/>
          </a:xfrm>
          <a:prstGeom prst="roundRect">
            <a:avLst>
              <a:gd name="adj" fmla="val 914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is high enough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block the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jet stream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west-to-east flow of air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 in the atmosphere.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jet stream has to go</a:t>
            </a:r>
          </a:p>
          <a:p>
            <a:pPr algn="ctr"/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mountains.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7457" y="4419600"/>
            <a:ext cx="3885315" cy="2209800"/>
          </a:xfrm>
          <a:prstGeom prst="roundRect">
            <a:avLst>
              <a:gd name="adj" fmla="val 914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combination 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conditions  </a:t>
            </a:r>
          </a:p>
          <a:p>
            <a:pPr algn="ctr"/>
            <a:endParaRPr lang="en-US" sz="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jet stream + mountains</a:t>
            </a:r>
          </a:p>
          <a:p>
            <a:pPr algn="ctr"/>
            <a:endParaRPr lang="en-US" sz="5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what causes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famous Indian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monsoon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4038600" y="5410200"/>
            <a:ext cx="4725285" cy="136274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2060"/>
                </a:solidFill>
              </a:rPr>
              <a:t>     Definition:  a </a:t>
            </a:r>
            <a:r>
              <a:rPr lang="en-US" b="1" dirty="0">
                <a:solidFill>
                  <a:srgbClr val="002060"/>
                </a:solidFill>
              </a:rPr>
              <a:t>monsoon </a:t>
            </a:r>
            <a:r>
              <a:rPr lang="en-US" dirty="0">
                <a:solidFill>
                  <a:srgbClr val="002060"/>
                </a:solidFill>
              </a:rPr>
              <a:t>is </a:t>
            </a:r>
          </a:p>
          <a:p>
            <a:r>
              <a:rPr lang="en-US" dirty="0">
                <a:solidFill>
                  <a:srgbClr val="002060"/>
                </a:solidFill>
              </a:rPr>
              <a:t>        a seasonal reversal of wind direction</a:t>
            </a:r>
          </a:p>
          <a:p>
            <a:r>
              <a:rPr lang="en-US" dirty="0">
                <a:solidFill>
                  <a:srgbClr val="002060"/>
                </a:solidFill>
              </a:rPr>
              <a:t>        that brings heavy rain in summer </a:t>
            </a:r>
          </a:p>
          <a:p>
            <a:r>
              <a:rPr lang="en-US" dirty="0">
                <a:solidFill>
                  <a:srgbClr val="002060"/>
                </a:solidFill>
              </a:rPr>
              <a:t>        and dry weather in winter.</a:t>
            </a:r>
          </a:p>
        </p:txBody>
      </p:sp>
    </p:spTree>
    <p:extLst>
      <p:ext uri="{BB962C8B-B14F-4D97-AF65-F5344CB8AC3E}">
        <p14:creationId xmlns:p14="http://schemas.microsoft.com/office/powerpoint/2010/main" val="10166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232" y="1524000"/>
            <a:ext cx="5128368" cy="3657600"/>
          </a:xfrm>
          <a:prstGeom prst="wedgeRoundRectCallout">
            <a:avLst>
              <a:gd name="adj1" fmla="val 58438"/>
              <a:gd name="adj2" fmla="val -86728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how the monsoon works: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1. 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winter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continent is cold.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2. The jet stream is pushed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the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side of the mountains.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3. Air pressure is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and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4. Winds blow toward the southwest,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the land to the ocean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A9DEFC6E-5A92-493D-A138-3681CCA6CAF4}"/>
              </a:ext>
            </a:extLst>
          </p:cNvPr>
          <p:cNvSpPr/>
          <p:nvPr/>
        </p:nvSpPr>
        <p:spPr>
          <a:xfrm>
            <a:off x="381000" y="3810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of </a:t>
            </a:r>
            <a:r>
              <a:rPr lang="en-US" sz="1600" b="0" strike="noStrike" spc="-1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South Asia.  </a:t>
            </a:r>
            <a:endParaRPr lang="en-US" sz="16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FB628-8712-4014-87C4-1437C8CB29AC}"/>
              </a:ext>
            </a:extLst>
          </p:cNvPr>
          <p:cNvSpPr/>
          <p:nvPr/>
        </p:nvSpPr>
        <p:spPr>
          <a:xfrm>
            <a:off x="7620000" y="29718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915E3C-65B3-4B90-B0EB-B636319A1265}"/>
              </a:ext>
            </a:extLst>
          </p:cNvPr>
          <p:cNvSpPr/>
          <p:nvPr/>
        </p:nvSpPr>
        <p:spPr>
          <a:xfrm>
            <a:off x="7543800" y="44196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114306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232" y="1524000"/>
            <a:ext cx="5128368" cy="3657600"/>
          </a:xfrm>
          <a:prstGeom prst="wedgeRoundRectCallout">
            <a:avLst>
              <a:gd name="adj1" fmla="val 58438"/>
              <a:gd name="adj2" fmla="val -86728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how the monsoon works: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1. 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winter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continent is cold.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2. The jet stream is pushed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the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side of the mountains.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3. Air pressure is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and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4. Winds blow toward the southwest,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the land to the ocean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750349"/>
            <a:ext cx="3885315" cy="2033983"/>
          </a:xfrm>
          <a:prstGeom prst="roundRect">
            <a:avLst>
              <a:gd name="adj" fmla="val 914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it rains or snows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only on the offshore islands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 few high mountains.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of the subcontinent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extremely dry.</a:t>
            </a:r>
          </a:p>
        </p:txBody>
      </p:sp>
    </p:spTree>
    <p:extLst>
      <p:ext uri="{BB962C8B-B14F-4D97-AF65-F5344CB8AC3E}">
        <p14:creationId xmlns:p14="http://schemas.microsoft.com/office/powerpoint/2010/main" val="1362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232" y="1524000"/>
            <a:ext cx="5128368" cy="3657600"/>
          </a:xfrm>
          <a:prstGeom prst="wedgeRoundRectCallout">
            <a:avLst>
              <a:gd name="adj1" fmla="val 58438"/>
              <a:gd name="adj2" fmla="val -86728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how the monsoon works: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1. In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winter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continent is cold.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2. The jet stream is pushed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the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side of the mountains.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3. Air pressure is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and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4. Winds blow toward the southwest,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the land to the ocean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785645" y="1425723"/>
            <a:ext cx="4076700" cy="2819400"/>
          </a:xfrm>
          <a:prstGeom prst="wedgeRoundRectCallout">
            <a:avLst>
              <a:gd name="adj1" fmla="val -23796"/>
              <a:gd name="adj2" fmla="val -951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cold air is way up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Remember, most of India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closer to the equator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Texas, so India itself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really quite warm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well as dry in “winter.”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750349"/>
            <a:ext cx="3885315" cy="2033983"/>
          </a:xfrm>
          <a:prstGeom prst="roundRect">
            <a:avLst>
              <a:gd name="adj" fmla="val 914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it rains or snows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only on the offshore islands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 few high mountains.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Most of the subcontinent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extremely dry.</a:t>
            </a:r>
          </a:p>
        </p:txBody>
      </p:sp>
    </p:spTree>
    <p:extLst>
      <p:ext uri="{BB962C8B-B14F-4D97-AF65-F5344CB8AC3E}">
        <p14:creationId xmlns:p14="http://schemas.microsoft.com/office/powerpoint/2010/main" val="6620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542" y="1513114"/>
            <a:ext cx="5128368" cy="3668486"/>
          </a:xfrm>
          <a:prstGeom prst="roundRect">
            <a:avLst>
              <a:gd name="adj" fmla="val 15965"/>
            </a:avLst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Then:</a:t>
            </a:r>
          </a:p>
          <a:p>
            <a:endParaRPr lang="en-US" sz="1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1. In </a:t>
            </a:r>
            <a:r>
              <a:rPr lang="en-US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the continent is warm.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2. The jet stream flows around</a:t>
            </a: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 the 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side of the mountains.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3. Air pressure is 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and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4. Winds blow toward the northeast,</a:t>
            </a: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from the ocean to the land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542" y="1513114"/>
            <a:ext cx="5128368" cy="3668486"/>
          </a:xfrm>
          <a:prstGeom prst="roundRect">
            <a:avLst>
              <a:gd name="adj" fmla="val 15965"/>
            </a:avLst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Then:</a:t>
            </a:r>
          </a:p>
          <a:p>
            <a:endParaRPr lang="en-US" sz="1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1. In </a:t>
            </a:r>
            <a:r>
              <a:rPr lang="en-US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the continent is warm.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2. The jet stream flows around</a:t>
            </a: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 the 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north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side of the mountains.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3. Air pressure is 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and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4. Winds blow toward the northeast,</a:t>
            </a: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from the ocean to the land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9836" y="4953000"/>
            <a:ext cx="3374328" cy="1820446"/>
          </a:xfrm>
          <a:prstGeom prst="roundRect">
            <a:avLst>
              <a:gd name="adj" fmla="val 7656"/>
            </a:avLst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As a result, heavy rains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fall on most of the land,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especially on the hills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high mountains.</a:t>
            </a:r>
            <a:endParaRPr lang="en-US" sz="1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9600" y="163286"/>
            <a:ext cx="5715000" cy="1828800"/>
          </a:xfrm>
          <a:prstGeom prst="wedgeRoundRectCallout">
            <a:avLst>
              <a:gd name="adj1" fmla="val 63724"/>
              <a:gd name="adj2" fmla="val 58156"/>
              <a:gd name="adj3" fmla="val 16667"/>
            </a:avLst>
          </a:prstGeom>
          <a:solidFill>
            <a:srgbClr val="66CC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places can get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than 30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feet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rain in mid-summer –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that’s twice as much as Atlanta, Boston,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Chicago, and Houston put together. 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4038600"/>
            <a:ext cx="3200400" cy="2033983"/>
          </a:xfrm>
          <a:prstGeom prst="roundRect">
            <a:avLst>
              <a:gd name="adj" fmla="val 914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another look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winter map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wind and rain,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without all the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explanations.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85800" y="4191000"/>
            <a:ext cx="2667000" cy="1905000"/>
          </a:xfrm>
          <a:prstGeom prst="wedgeRoundRectCallout">
            <a:avLst>
              <a:gd name="adj1" fmla="val 34698"/>
              <a:gd name="adj2" fmla="val -177400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Here is another look at the summer map.</a:t>
            </a:r>
          </a:p>
          <a:p>
            <a:pPr algn="ctr"/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Note how this area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remains dry.</a:t>
            </a:r>
            <a:endParaRPr lang="en-US" sz="1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85800" y="4191000"/>
            <a:ext cx="2667000" cy="1905000"/>
          </a:xfrm>
          <a:prstGeom prst="wedgeRoundRectCallout">
            <a:avLst>
              <a:gd name="adj1" fmla="val 34698"/>
              <a:gd name="adj2" fmla="val -177400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Here is another look at the summer map.</a:t>
            </a:r>
          </a:p>
          <a:p>
            <a:pPr algn="ctr"/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Note how this area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remains dry.</a:t>
            </a:r>
            <a:endParaRPr lang="en-US" sz="1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29200" y="914400"/>
            <a:ext cx="3357785" cy="2356503"/>
          </a:xfrm>
          <a:prstGeom prst="wedgeRoundRectCallout">
            <a:avLst>
              <a:gd name="adj1" fmla="val -114339"/>
              <a:gd name="adj2" fmla="val -3247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the jet stream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(blowing from west to east)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“piles up” against 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 mountains,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air is pushed downward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makes a desert.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6201" y="2514600"/>
            <a:ext cx="3429000" cy="3048000"/>
          </a:xfrm>
          <a:prstGeom prst="wedgeRoundRectCallout">
            <a:avLst>
              <a:gd name="adj1" fmla="val 24381"/>
              <a:gd name="adj2" fmla="val -7963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This combination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conditions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makes this area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one of the hottest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driest deserts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world.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Satellites have recorded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surface temperatures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above 150 degrees!</a:t>
            </a:r>
          </a:p>
        </p:txBody>
      </p:sp>
    </p:spTree>
    <p:extLst>
      <p:ext uri="{BB962C8B-B14F-4D97-AF65-F5344CB8AC3E}">
        <p14:creationId xmlns:p14="http://schemas.microsoft.com/office/powerpoint/2010/main" val="28022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6201" y="2514600"/>
            <a:ext cx="3429000" cy="3048000"/>
          </a:xfrm>
          <a:prstGeom prst="wedgeRoundRectCallout">
            <a:avLst>
              <a:gd name="adj1" fmla="val 24381"/>
              <a:gd name="adj2" fmla="val -7963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This combination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conditions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makes this area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one of the hottest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driest deserts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world.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Satellites have recorded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surface temperatures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above 150 degrees!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76400" y="5451210"/>
            <a:ext cx="2688528" cy="982246"/>
          </a:xfrm>
          <a:prstGeom prst="roundRect">
            <a:avLst>
              <a:gd name="adj" fmla="val 765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Hold that thought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a few minutes.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381000"/>
            <a:ext cx="297180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subcontinent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South Asia is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half as large</a:t>
            </a:r>
            <a:b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Europe.</a:t>
            </a: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7116" y="3810000"/>
            <a:ext cx="3562884" cy="1219200"/>
          </a:xfrm>
          <a:prstGeom prst="wedgeRoundRectCallout">
            <a:avLst>
              <a:gd name="adj1" fmla="val 59079"/>
              <a:gd name="adj2" fmla="val -224083"/>
              <a:gd name="adj3" fmla="val 16667"/>
            </a:avLst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really big rivers.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4716" y="3657600"/>
            <a:ext cx="4248684" cy="1600200"/>
          </a:xfrm>
          <a:prstGeom prst="wedgeRoundRectCallout">
            <a:avLst>
              <a:gd name="adj1" fmla="val 82605"/>
              <a:gd name="adj2" fmla="val -126762"/>
              <a:gd name="adj3" fmla="val 16667"/>
            </a:avLst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heavy summer rains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combine with the high mountains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some really big rivers.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7116" y="3810000"/>
            <a:ext cx="3562884" cy="1219200"/>
          </a:xfrm>
          <a:prstGeom prst="wedgeRoundRectCallout">
            <a:avLst>
              <a:gd name="adj1" fmla="val 59079"/>
              <a:gd name="adj2" fmla="val -224083"/>
              <a:gd name="adj3" fmla="val 16667"/>
            </a:avLst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really big rivers.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4716" y="3657600"/>
            <a:ext cx="4248684" cy="1600200"/>
          </a:xfrm>
          <a:prstGeom prst="wedgeRoundRectCallout">
            <a:avLst>
              <a:gd name="adj1" fmla="val 82605"/>
              <a:gd name="adj2" fmla="val -126762"/>
              <a:gd name="adj3" fmla="val 16667"/>
            </a:avLst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heavy summer rains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combine with the high mountains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some really big rivers.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4659086" cy="1589315"/>
          </a:xfrm>
          <a:prstGeom prst="roundRect">
            <a:avLst>
              <a:gd name="adj" fmla="val 7656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remember, since the rains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 in less than half the year,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rivers often flood in summer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can almost disappear in winter. 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71600" y="2192005"/>
            <a:ext cx="5715000" cy="987669"/>
          </a:xfrm>
          <a:prstGeom prst="wedgeRoundRectCallout">
            <a:avLst>
              <a:gd name="adj1" fmla="val 78058"/>
              <a:gd name="adj2" fmla="val -3697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Parallel ridges separated by deep canyons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travel very difficult in this area.</a:t>
            </a:r>
          </a:p>
        </p:txBody>
      </p:sp>
    </p:spTree>
    <p:extLst>
      <p:ext uri="{BB962C8B-B14F-4D97-AF65-F5344CB8AC3E}">
        <p14:creationId xmlns:p14="http://schemas.microsoft.com/office/powerpoint/2010/main" val="31170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8775" y="1147662"/>
            <a:ext cx="1949182" cy="1608902"/>
          </a:xfrm>
          <a:custGeom>
            <a:avLst/>
            <a:gdLst>
              <a:gd name="connsiteX0" fmla="*/ 0 w 1752600"/>
              <a:gd name="connsiteY0" fmla="*/ 1066800 h 2133600"/>
              <a:gd name="connsiteX1" fmla="*/ 876300 w 1752600"/>
              <a:gd name="connsiteY1" fmla="*/ 0 h 2133600"/>
              <a:gd name="connsiteX2" fmla="*/ 1752600 w 1752600"/>
              <a:gd name="connsiteY2" fmla="*/ 1066800 h 2133600"/>
              <a:gd name="connsiteX3" fmla="*/ 876300 w 1752600"/>
              <a:gd name="connsiteY3" fmla="*/ 2133600 h 2133600"/>
              <a:gd name="connsiteX4" fmla="*/ 0 w 1752600"/>
              <a:gd name="connsiteY4" fmla="*/ 1066800 h 2133600"/>
              <a:gd name="connsiteX0" fmla="*/ 1005 w 1753605"/>
              <a:gd name="connsiteY0" fmla="*/ 1058255 h 2125055"/>
              <a:gd name="connsiteX1" fmla="*/ 1022584 w 1753605"/>
              <a:gd name="connsiteY1" fmla="*/ 0 h 2125055"/>
              <a:gd name="connsiteX2" fmla="*/ 1753605 w 1753605"/>
              <a:gd name="connsiteY2" fmla="*/ 1058255 h 2125055"/>
              <a:gd name="connsiteX3" fmla="*/ 877305 w 1753605"/>
              <a:gd name="connsiteY3" fmla="*/ 2125055 h 2125055"/>
              <a:gd name="connsiteX4" fmla="*/ 1005 w 1753605"/>
              <a:gd name="connsiteY4" fmla="*/ 1058255 h 2125055"/>
              <a:gd name="connsiteX0" fmla="*/ 611 w 1864306"/>
              <a:gd name="connsiteY0" fmla="*/ 1041171 h 2125075"/>
              <a:gd name="connsiteX1" fmla="*/ 1133285 w 1864306"/>
              <a:gd name="connsiteY1" fmla="*/ 8 h 2125075"/>
              <a:gd name="connsiteX2" fmla="*/ 1864306 w 1864306"/>
              <a:gd name="connsiteY2" fmla="*/ 1058263 h 2125075"/>
              <a:gd name="connsiteX3" fmla="*/ 988006 w 1864306"/>
              <a:gd name="connsiteY3" fmla="*/ 2125063 h 2125075"/>
              <a:gd name="connsiteX4" fmla="*/ 611 w 1864306"/>
              <a:gd name="connsiteY4" fmla="*/ 1041171 h 2125075"/>
              <a:gd name="connsiteX0" fmla="*/ 596 w 1744650"/>
              <a:gd name="connsiteY0" fmla="*/ 1041182 h 2125102"/>
              <a:gd name="connsiteX1" fmla="*/ 1133270 w 1744650"/>
              <a:gd name="connsiteY1" fmla="*/ 19 h 2125102"/>
              <a:gd name="connsiteX2" fmla="*/ 1744650 w 1744650"/>
              <a:gd name="connsiteY2" fmla="*/ 1066820 h 2125102"/>
              <a:gd name="connsiteX3" fmla="*/ 987991 w 1744650"/>
              <a:gd name="connsiteY3" fmla="*/ 2125074 h 2125102"/>
              <a:gd name="connsiteX4" fmla="*/ 596 w 1744650"/>
              <a:gd name="connsiteY4" fmla="*/ 1041182 h 2125102"/>
              <a:gd name="connsiteX0" fmla="*/ 1665 w 1745719"/>
              <a:gd name="connsiteY0" fmla="*/ 819000 h 1902920"/>
              <a:gd name="connsiteX1" fmla="*/ 1236888 w 1745719"/>
              <a:gd name="connsiteY1" fmla="*/ 27 h 1902920"/>
              <a:gd name="connsiteX2" fmla="*/ 1745719 w 1745719"/>
              <a:gd name="connsiteY2" fmla="*/ 844638 h 1902920"/>
              <a:gd name="connsiteX3" fmla="*/ 989060 w 1745719"/>
              <a:gd name="connsiteY3" fmla="*/ 1902892 h 1902920"/>
              <a:gd name="connsiteX4" fmla="*/ 1665 w 1745719"/>
              <a:gd name="connsiteY4" fmla="*/ 819000 h 1902920"/>
              <a:gd name="connsiteX0" fmla="*/ 4811 w 1748865"/>
              <a:gd name="connsiteY0" fmla="*/ 904454 h 1988374"/>
              <a:gd name="connsiteX1" fmla="*/ 1428042 w 1748865"/>
              <a:gd name="connsiteY1" fmla="*/ 23 h 1988374"/>
              <a:gd name="connsiteX2" fmla="*/ 1748865 w 1748865"/>
              <a:gd name="connsiteY2" fmla="*/ 930092 h 1988374"/>
              <a:gd name="connsiteX3" fmla="*/ 992206 w 1748865"/>
              <a:gd name="connsiteY3" fmla="*/ 1988346 h 1988374"/>
              <a:gd name="connsiteX4" fmla="*/ 4811 w 1748865"/>
              <a:gd name="connsiteY4" fmla="*/ 904454 h 1988374"/>
              <a:gd name="connsiteX0" fmla="*/ 1777 w 1745831"/>
              <a:gd name="connsiteY0" fmla="*/ 605370 h 1689290"/>
              <a:gd name="connsiteX1" fmla="*/ 1245547 w 1745831"/>
              <a:gd name="connsiteY1" fmla="*/ 42 h 1689290"/>
              <a:gd name="connsiteX2" fmla="*/ 1745831 w 1745831"/>
              <a:gd name="connsiteY2" fmla="*/ 631008 h 1689290"/>
              <a:gd name="connsiteX3" fmla="*/ 989172 w 1745831"/>
              <a:gd name="connsiteY3" fmla="*/ 1689262 h 1689290"/>
              <a:gd name="connsiteX4" fmla="*/ 1777 w 1745831"/>
              <a:gd name="connsiteY4" fmla="*/ 605370 h 1689290"/>
              <a:gd name="connsiteX0" fmla="*/ 1640 w 1822606"/>
              <a:gd name="connsiteY0" fmla="*/ 1194937 h 1729894"/>
              <a:gd name="connsiteX1" fmla="*/ 1322322 w 1822606"/>
              <a:gd name="connsiteY1" fmla="*/ 25587 h 1729894"/>
              <a:gd name="connsiteX2" fmla="*/ 1822606 w 1822606"/>
              <a:gd name="connsiteY2" fmla="*/ 656553 h 1729894"/>
              <a:gd name="connsiteX3" fmla="*/ 1065947 w 1822606"/>
              <a:gd name="connsiteY3" fmla="*/ 1714807 h 1729894"/>
              <a:gd name="connsiteX4" fmla="*/ 1640 w 1822606"/>
              <a:gd name="connsiteY4" fmla="*/ 1194937 h 1729894"/>
              <a:gd name="connsiteX0" fmla="*/ 9717 w 1830683"/>
              <a:gd name="connsiteY0" fmla="*/ 1194937 h 1790171"/>
              <a:gd name="connsiteX1" fmla="*/ 1330399 w 1830683"/>
              <a:gd name="connsiteY1" fmla="*/ 25587 h 1790171"/>
              <a:gd name="connsiteX2" fmla="*/ 1830683 w 1830683"/>
              <a:gd name="connsiteY2" fmla="*/ 656553 h 1790171"/>
              <a:gd name="connsiteX3" fmla="*/ 1074024 w 1830683"/>
              <a:gd name="connsiteY3" fmla="*/ 1714807 h 1790171"/>
              <a:gd name="connsiteX4" fmla="*/ 9717 w 1830683"/>
              <a:gd name="connsiteY4" fmla="*/ 1194937 h 1790171"/>
              <a:gd name="connsiteX0" fmla="*/ 9574 w 1847631"/>
              <a:gd name="connsiteY0" fmla="*/ 1022929 h 1732039"/>
              <a:gd name="connsiteX1" fmla="*/ 1347347 w 1847631"/>
              <a:gd name="connsiteY1" fmla="*/ 15949 h 1732039"/>
              <a:gd name="connsiteX2" fmla="*/ 1847631 w 1847631"/>
              <a:gd name="connsiteY2" fmla="*/ 646915 h 1732039"/>
              <a:gd name="connsiteX3" fmla="*/ 1090972 w 1847631"/>
              <a:gd name="connsiteY3" fmla="*/ 1705169 h 1732039"/>
              <a:gd name="connsiteX4" fmla="*/ 9574 w 1847631"/>
              <a:gd name="connsiteY4" fmla="*/ 1022929 h 1732039"/>
              <a:gd name="connsiteX0" fmla="*/ 2277 w 1840334"/>
              <a:gd name="connsiteY0" fmla="*/ 1022929 h 1626390"/>
              <a:gd name="connsiteX1" fmla="*/ 1340050 w 1840334"/>
              <a:gd name="connsiteY1" fmla="*/ 15949 h 1626390"/>
              <a:gd name="connsiteX2" fmla="*/ 1840334 w 1840334"/>
              <a:gd name="connsiteY2" fmla="*/ 646915 h 1626390"/>
              <a:gd name="connsiteX3" fmla="*/ 1040946 w 1840334"/>
              <a:gd name="connsiteY3" fmla="*/ 1619711 h 1626390"/>
              <a:gd name="connsiteX4" fmla="*/ 2277 w 1840334"/>
              <a:gd name="connsiteY4" fmla="*/ 1022929 h 1626390"/>
              <a:gd name="connsiteX0" fmla="*/ 8696 w 1855126"/>
              <a:gd name="connsiteY0" fmla="*/ 1022929 h 1624869"/>
              <a:gd name="connsiteX1" fmla="*/ 1346469 w 1855126"/>
              <a:gd name="connsiteY1" fmla="*/ 15949 h 1624869"/>
              <a:gd name="connsiteX2" fmla="*/ 1846753 w 1855126"/>
              <a:gd name="connsiteY2" fmla="*/ 646915 h 1624869"/>
              <a:gd name="connsiteX3" fmla="*/ 1047365 w 1855126"/>
              <a:gd name="connsiteY3" fmla="*/ 1619711 h 1624869"/>
              <a:gd name="connsiteX4" fmla="*/ 8696 w 1855126"/>
              <a:gd name="connsiteY4" fmla="*/ 1022929 h 1624869"/>
              <a:gd name="connsiteX0" fmla="*/ 2094 w 1925609"/>
              <a:gd name="connsiteY0" fmla="*/ 1140545 h 1639763"/>
              <a:gd name="connsiteX1" fmla="*/ 1425325 w 1925609"/>
              <a:gd name="connsiteY1" fmla="*/ 22469 h 1639763"/>
              <a:gd name="connsiteX2" fmla="*/ 1925609 w 1925609"/>
              <a:gd name="connsiteY2" fmla="*/ 653435 h 1639763"/>
              <a:gd name="connsiteX3" fmla="*/ 1126221 w 1925609"/>
              <a:gd name="connsiteY3" fmla="*/ 1626231 h 1639763"/>
              <a:gd name="connsiteX4" fmla="*/ 2094 w 1925609"/>
              <a:gd name="connsiteY4" fmla="*/ 1140545 h 1639763"/>
              <a:gd name="connsiteX0" fmla="*/ 3656 w 1927171"/>
              <a:gd name="connsiteY0" fmla="*/ 1140545 h 1645922"/>
              <a:gd name="connsiteX1" fmla="*/ 1426887 w 1927171"/>
              <a:gd name="connsiteY1" fmla="*/ 22469 h 1645922"/>
              <a:gd name="connsiteX2" fmla="*/ 1927171 w 1927171"/>
              <a:gd name="connsiteY2" fmla="*/ 653435 h 1645922"/>
              <a:gd name="connsiteX3" fmla="*/ 1127783 w 1927171"/>
              <a:gd name="connsiteY3" fmla="*/ 1626231 h 1645922"/>
              <a:gd name="connsiteX4" fmla="*/ 3656 w 1927171"/>
              <a:gd name="connsiteY4" fmla="*/ 1140545 h 1645922"/>
              <a:gd name="connsiteX0" fmla="*/ 3656 w 1950580"/>
              <a:gd name="connsiteY0" fmla="*/ 1159948 h 1665325"/>
              <a:gd name="connsiteX1" fmla="*/ 1426887 w 1950580"/>
              <a:gd name="connsiteY1" fmla="*/ 41872 h 1665325"/>
              <a:gd name="connsiteX2" fmla="*/ 1927171 w 1950580"/>
              <a:gd name="connsiteY2" fmla="*/ 672838 h 1665325"/>
              <a:gd name="connsiteX3" fmla="*/ 1127783 w 1950580"/>
              <a:gd name="connsiteY3" fmla="*/ 1645634 h 1665325"/>
              <a:gd name="connsiteX4" fmla="*/ 3656 w 1950580"/>
              <a:gd name="connsiteY4" fmla="*/ 1159948 h 1665325"/>
              <a:gd name="connsiteX0" fmla="*/ 59 w 1923574"/>
              <a:gd name="connsiteY0" fmla="*/ 1115133 h 1614063"/>
              <a:gd name="connsiteX1" fmla="*/ 1090004 w 1923574"/>
              <a:gd name="connsiteY1" fmla="*/ 48332 h 1614063"/>
              <a:gd name="connsiteX2" fmla="*/ 1923574 w 1923574"/>
              <a:gd name="connsiteY2" fmla="*/ 628023 h 1614063"/>
              <a:gd name="connsiteX3" fmla="*/ 1124186 w 1923574"/>
              <a:gd name="connsiteY3" fmla="*/ 1600819 h 1614063"/>
              <a:gd name="connsiteX4" fmla="*/ 59 w 1923574"/>
              <a:gd name="connsiteY4" fmla="*/ 1115133 h 1614063"/>
              <a:gd name="connsiteX0" fmla="*/ 30 w 1949182"/>
              <a:gd name="connsiteY0" fmla="*/ 1194598 h 1608902"/>
              <a:gd name="connsiteX1" fmla="*/ 1115612 w 1949182"/>
              <a:gd name="connsiteY1" fmla="*/ 33793 h 1608902"/>
              <a:gd name="connsiteX2" fmla="*/ 1949182 w 1949182"/>
              <a:gd name="connsiteY2" fmla="*/ 613484 h 1608902"/>
              <a:gd name="connsiteX3" fmla="*/ 1149794 w 1949182"/>
              <a:gd name="connsiteY3" fmla="*/ 1586280 h 1608902"/>
              <a:gd name="connsiteX4" fmla="*/ 30 w 1949182"/>
              <a:gd name="connsiteY4" fmla="*/ 1194598 h 16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82" h="1608902">
                <a:moveTo>
                  <a:pt x="30" y="1194598"/>
                </a:moveTo>
                <a:cubicBezTo>
                  <a:pt x="-5667" y="935850"/>
                  <a:pt x="790753" y="130645"/>
                  <a:pt x="1115612" y="33793"/>
                </a:cubicBezTo>
                <a:cubicBezTo>
                  <a:pt x="1440471" y="-63059"/>
                  <a:pt x="1949182" y="24307"/>
                  <a:pt x="1949182" y="613484"/>
                </a:cubicBezTo>
                <a:cubicBezTo>
                  <a:pt x="1949182" y="1202661"/>
                  <a:pt x="1474653" y="1489428"/>
                  <a:pt x="1149794" y="1586280"/>
                </a:cubicBezTo>
                <a:cubicBezTo>
                  <a:pt x="824935" y="1683132"/>
                  <a:pt x="5727" y="1453346"/>
                  <a:pt x="30" y="1194598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5548" y="64630"/>
            <a:ext cx="5112661" cy="2223739"/>
          </a:xfrm>
          <a:custGeom>
            <a:avLst/>
            <a:gdLst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521518 w 4774532"/>
              <a:gd name="connsiteY5" fmla="*/ 1617293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709526 w 4774532"/>
              <a:gd name="connsiteY5" fmla="*/ 1651476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1186 h 2215873"/>
              <a:gd name="connsiteX1" fmla="*/ 9054 w 4774532"/>
              <a:gd name="connsiteY1" fmla="*/ 662442 h 2215873"/>
              <a:gd name="connsiteX2" fmla="*/ 487619 w 4774532"/>
              <a:gd name="connsiteY2" fmla="*/ 72783 h 2215873"/>
              <a:gd name="connsiteX3" fmla="*/ 1419111 w 4774532"/>
              <a:gd name="connsiteY3" fmla="*/ 124057 h 2215873"/>
              <a:gd name="connsiteX4" fmla="*/ 2230961 w 4774532"/>
              <a:gd name="connsiteY4" fmla="*/ 1106824 h 2215873"/>
              <a:gd name="connsiteX5" fmla="*/ 2709526 w 4774532"/>
              <a:gd name="connsiteY5" fmla="*/ 1645208 h 2215873"/>
              <a:gd name="connsiteX6" fmla="*/ 3632471 w 4774532"/>
              <a:gd name="connsiteY6" fmla="*/ 1781941 h 2215873"/>
              <a:gd name="connsiteX7" fmla="*/ 4572509 w 4774532"/>
              <a:gd name="connsiteY7" fmla="*/ 1687938 h 2215873"/>
              <a:gd name="connsiteX8" fmla="*/ 4598146 w 4774532"/>
              <a:gd name="connsiteY8" fmla="*/ 2055407 h 2215873"/>
              <a:gd name="connsiteX9" fmla="*/ 2641159 w 4774532"/>
              <a:gd name="connsiteY9" fmla="*/ 2166502 h 2215873"/>
              <a:gd name="connsiteX10" fmla="*/ 1513114 w 4774532"/>
              <a:gd name="connsiteY10" fmla="*/ 1269194 h 2215873"/>
              <a:gd name="connsiteX11" fmla="*/ 1043096 w 4774532"/>
              <a:gd name="connsiteY11" fmla="*/ 713717 h 2215873"/>
              <a:gd name="connsiteX12" fmla="*/ 573077 w 4774532"/>
              <a:gd name="connsiteY12" fmla="*/ 944454 h 2215873"/>
              <a:gd name="connsiteX13" fmla="*/ 367978 w 4774532"/>
              <a:gd name="connsiteY13" fmla="*/ 1081186 h 2215873"/>
              <a:gd name="connsiteX14" fmla="*/ 188516 w 4774532"/>
              <a:gd name="connsiteY14" fmla="*/ 1081186 h 2215873"/>
              <a:gd name="connsiteX0" fmla="*/ 52608 w 4818085"/>
              <a:gd name="connsiteY0" fmla="*/ 1081186 h 2215873"/>
              <a:gd name="connsiteX1" fmla="*/ 52607 w 4818085"/>
              <a:gd name="connsiteY1" fmla="*/ 662442 h 2215873"/>
              <a:gd name="connsiteX2" fmla="*/ 531172 w 4818085"/>
              <a:gd name="connsiteY2" fmla="*/ 72783 h 2215873"/>
              <a:gd name="connsiteX3" fmla="*/ 1462664 w 4818085"/>
              <a:gd name="connsiteY3" fmla="*/ 124057 h 2215873"/>
              <a:gd name="connsiteX4" fmla="*/ 2274514 w 4818085"/>
              <a:gd name="connsiteY4" fmla="*/ 1106824 h 2215873"/>
              <a:gd name="connsiteX5" fmla="*/ 2753079 w 4818085"/>
              <a:gd name="connsiteY5" fmla="*/ 1645208 h 2215873"/>
              <a:gd name="connsiteX6" fmla="*/ 3676024 w 4818085"/>
              <a:gd name="connsiteY6" fmla="*/ 1781941 h 2215873"/>
              <a:gd name="connsiteX7" fmla="*/ 4616062 w 4818085"/>
              <a:gd name="connsiteY7" fmla="*/ 1687938 h 2215873"/>
              <a:gd name="connsiteX8" fmla="*/ 4641699 w 4818085"/>
              <a:gd name="connsiteY8" fmla="*/ 2055407 h 2215873"/>
              <a:gd name="connsiteX9" fmla="*/ 2684712 w 4818085"/>
              <a:gd name="connsiteY9" fmla="*/ 2166502 h 2215873"/>
              <a:gd name="connsiteX10" fmla="*/ 1556667 w 4818085"/>
              <a:gd name="connsiteY10" fmla="*/ 1269194 h 2215873"/>
              <a:gd name="connsiteX11" fmla="*/ 1086649 w 4818085"/>
              <a:gd name="connsiteY11" fmla="*/ 713717 h 2215873"/>
              <a:gd name="connsiteX12" fmla="*/ 616630 w 4818085"/>
              <a:gd name="connsiteY12" fmla="*/ 944454 h 2215873"/>
              <a:gd name="connsiteX13" fmla="*/ 411531 w 4818085"/>
              <a:gd name="connsiteY13" fmla="*/ 1081186 h 2215873"/>
              <a:gd name="connsiteX14" fmla="*/ 52608 w 4818085"/>
              <a:gd name="connsiteY14" fmla="*/ 1081186 h 2215873"/>
              <a:gd name="connsiteX0" fmla="*/ 18697 w 4920906"/>
              <a:gd name="connsiteY0" fmla="*/ 1183736 h 2215873"/>
              <a:gd name="connsiteX1" fmla="*/ 155428 w 4920906"/>
              <a:gd name="connsiteY1" fmla="*/ 662442 h 2215873"/>
              <a:gd name="connsiteX2" fmla="*/ 633993 w 4920906"/>
              <a:gd name="connsiteY2" fmla="*/ 72783 h 2215873"/>
              <a:gd name="connsiteX3" fmla="*/ 1565485 w 4920906"/>
              <a:gd name="connsiteY3" fmla="*/ 124057 h 2215873"/>
              <a:gd name="connsiteX4" fmla="*/ 2377335 w 4920906"/>
              <a:gd name="connsiteY4" fmla="*/ 1106824 h 2215873"/>
              <a:gd name="connsiteX5" fmla="*/ 2855900 w 4920906"/>
              <a:gd name="connsiteY5" fmla="*/ 1645208 h 2215873"/>
              <a:gd name="connsiteX6" fmla="*/ 3778845 w 4920906"/>
              <a:gd name="connsiteY6" fmla="*/ 1781941 h 2215873"/>
              <a:gd name="connsiteX7" fmla="*/ 4718883 w 4920906"/>
              <a:gd name="connsiteY7" fmla="*/ 1687938 h 2215873"/>
              <a:gd name="connsiteX8" fmla="*/ 4744520 w 4920906"/>
              <a:gd name="connsiteY8" fmla="*/ 2055407 h 2215873"/>
              <a:gd name="connsiteX9" fmla="*/ 2787533 w 4920906"/>
              <a:gd name="connsiteY9" fmla="*/ 2166502 h 2215873"/>
              <a:gd name="connsiteX10" fmla="*/ 1659488 w 4920906"/>
              <a:gd name="connsiteY10" fmla="*/ 1269194 h 2215873"/>
              <a:gd name="connsiteX11" fmla="*/ 1189470 w 4920906"/>
              <a:gd name="connsiteY11" fmla="*/ 713717 h 2215873"/>
              <a:gd name="connsiteX12" fmla="*/ 719451 w 4920906"/>
              <a:gd name="connsiteY12" fmla="*/ 944454 h 2215873"/>
              <a:gd name="connsiteX13" fmla="*/ 514352 w 4920906"/>
              <a:gd name="connsiteY13" fmla="*/ 1081186 h 2215873"/>
              <a:gd name="connsiteX14" fmla="*/ 18697 w 4920906"/>
              <a:gd name="connsiteY14" fmla="*/ 1183736 h 2215873"/>
              <a:gd name="connsiteX0" fmla="*/ 104182 w 5006391"/>
              <a:gd name="connsiteY0" fmla="*/ 1191602 h 2223739"/>
              <a:gd name="connsiteX1" fmla="*/ 52906 w 5006391"/>
              <a:gd name="connsiteY1" fmla="*/ 789949 h 2223739"/>
              <a:gd name="connsiteX2" fmla="*/ 719478 w 5006391"/>
              <a:gd name="connsiteY2" fmla="*/ 80649 h 2223739"/>
              <a:gd name="connsiteX3" fmla="*/ 1650970 w 5006391"/>
              <a:gd name="connsiteY3" fmla="*/ 131923 h 2223739"/>
              <a:gd name="connsiteX4" fmla="*/ 2462820 w 5006391"/>
              <a:gd name="connsiteY4" fmla="*/ 1114690 h 2223739"/>
              <a:gd name="connsiteX5" fmla="*/ 2941385 w 5006391"/>
              <a:gd name="connsiteY5" fmla="*/ 1653074 h 2223739"/>
              <a:gd name="connsiteX6" fmla="*/ 3864330 w 5006391"/>
              <a:gd name="connsiteY6" fmla="*/ 1789807 h 2223739"/>
              <a:gd name="connsiteX7" fmla="*/ 4804368 w 5006391"/>
              <a:gd name="connsiteY7" fmla="*/ 1695804 h 2223739"/>
              <a:gd name="connsiteX8" fmla="*/ 4830005 w 5006391"/>
              <a:gd name="connsiteY8" fmla="*/ 2063273 h 2223739"/>
              <a:gd name="connsiteX9" fmla="*/ 2873018 w 5006391"/>
              <a:gd name="connsiteY9" fmla="*/ 2174368 h 2223739"/>
              <a:gd name="connsiteX10" fmla="*/ 1744973 w 5006391"/>
              <a:gd name="connsiteY10" fmla="*/ 1277060 h 2223739"/>
              <a:gd name="connsiteX11" fmla="*/ 1274955 w 5006391"/>
              <a:gd name="connsiteY11" fmla="*/ 721583 h 2223739"/>
              <a:gd name="connsiteX12" fmla="*/ 804936 w 5006391"/>
              <a:gd name="connsiteY12" fmla="*/ 952320 h 2223739"/>
              <a:gd name="connsiteX13" fmla="*/ 599837 w 5006391"/>
              <a:gd name="connsiteY13" fmla="*/ 1089052 h 2223739"/>
              <a:gd name="connsiteX14" fmla="*/ 104182 w 5006391"/>
              <a:gd name="connsiteY14" fmla="*/ 119160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47243 w 5112249"/>
              <a:gd name="connsiteY5" fmla="*/ 1653074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64334 w 5112249"/>
              <a:gd name="connsiteY5" fmla="*/ 1576162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64334 w 5112661"/>
              <a:gd name="connsiteY5" fmla="*/ 1576162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72880 w 5112661"/>
              <a:gd name="connsiteY5" fmla="*/ 1533433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2661" h="2223739">
                <a:moveTo>
                  <a:pt x="39124" y="1353972"/>
                </a:moveTo>
                <a:cubicBezTo>
                  <a:pt x="-52031" y="1304122"/>
                  <a:pt x="27729" y="1002169"/>
                  <a:pt x="158764" y="789949"/>
                </a:cubicBezTo>
                <a:cubicBezTo>
                  <a:pt x="289799" y="577729"/>
                  <a:pt x="558992" y="190320"/>
                  <a:pt x="825336" y="80649"/>
                </a:cubicBezTo>
                <a:cubicBezTo>
                  <a:pt x="1091680" y="-29022"/>
                  <a:pt x="1466271" y="-40417"/>
                  <a:pt x="1756828" y="131923"/>
                </a:cubicBezTo>
                <a:cubicBezTo>
                  <a:pt x="2047385" y="304263"/>
                  <a:pt x="2349336" y="881105"/>
                  <a:pt x="2568678" y="1114690"/>
                </a:cubicBezTo>
                <a:cubicBezTo>
                  <a:pt x="2788020" y="1348275"/>
                  <a:pt x="2840719" y="1433732"/>
                  <a:pt x="3072880" y="1533433"/>
                </a:cubicBezTo>
                <a:cubicBezTo>
                  <a:pt x="3305041" y="1633134"/>
                  <a:pt x="3655418" y="1685833"/>
                  <a:pt x="3961642" y="1712895"/>
                </a:cubicBezTo>
                <a:cubicBezTo>
                  <a:pt x="4267866" y="1739957"/>
                  <a:pt x="4747856" y="1637408"/>
                  <a:pt x="4910226" y="1695804"/>
                </a:cubicBezTo>
                <a:cubicBezTo>
                  <a:pt x="5072596" y="1754200"/>
                  <a:pt x="5257755" y="1983512"/>
                  <a:pt x="4935863" y="2063273"/>
                </a:cubicBezTo>
                <a:cubicBezTo>
                  <a:pt x="4613971" y="2143034"/>
                  <a:pt x="3493048" y="2305403"/>
                  <a:pt x="2978876" y="2174368"/>
                </a:cubicBezTo>
                <a:cubicBezTo>
                  <a:pt x="2464704" y="2043333"/>
                  <a:pt x="2117175" y="1519191"/>
                  <a:pt x="1850831" y="1277060"/>
                </a:cubicBezTo>
                <a:cubicBezTo>
                  <a:pt x="1584487" y="1034929"/>
                  <a:pt x="1537486" y="775706"/>
                  <a:pt x="1380813" y="721583"/>
                </a:cubicBezTo>
                <a:cubicBezTo>
                  <a:pt x="1224140" y="667460"/>
                  <a:pt x="1023314" y="891075"/>
                  <a:pt x="910794" y="952320"/>
                </a:cubicBezTo>
                <a:cubicBezTo>
                  <a:pt x="798274" y="1013565"/>
                  <a:pt x="850973" y="1022110"/>
                  <a:pt x="705695" y="1089052"/>
                </a:cubicBezTo>
                <a:cubicBezTo>
                  <a:pt x="560417" y="1155994"/>
                  <a:pt x="130279" y="1403822"/>
                  <a:pt x="39124" y="1353972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50522" y="1084276"/>
            <a:ext cx="1196881" cy="3082587"/>
          </a:xfrm>
          <a:custGeom>
            <a:avLst/>
            <a:gdLst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61616 h 3082587"/>
              <a:gd name="connsiteX16" fmla="*/ 275007 w 1197909"/>
              <a:gd name="connsiteY16" fmla="*/ 565062 h 3082587"/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95799 h 3082587"/>
              <a:gd name="connsiteX16" fmla="*/ 275007 w 1197909"/>
              <a:gd name="connsiteY16" fmla="*/ 565062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6881" h="3082587">
                <a:moveTo>
                  <a:pt x="231250" y="616337"/>
                </a:moveTo>
                <a:cubicBezTo>
                  <a:pt x="155762" y="565062"/>
                  <a:pt x="9060" y="632004"/>
                  <a:pt x="514" y="488150"/>
                </a:cubicBezTo>
                <a:cubicBezTo>
                  <a:pt x="-8032" y="344296"/>
                  <a:pt x="91669" y="243171"/>
                  <a:pt x="179975" y="163410"/>
                </a:cubicBezTo>
                <a:cubicBezTo>
                  <a:pt x="268281" y="83649"/>
                  <a:pt x="396469" y="-34567"/>
                  <a:pt x="530353" y="9586"/>
                </a:cubicBezTo>
                <a:cubicBezTo>
                  <a:pt x="664237" y="53739"/>
                  <a:pt x="873609" y="220382"/>
                  <a:pt x="983280" y="428330"/>
                </a:cubicBezTo>
                <a:cubicBezTo>
                  <a:pt x="1092951" y="636278"/>
                  <a:pt x="1159893" y="983807"/>
                  <a:pt x="1188379" y="1257272"/>
                </a:cubicBezTo>
                <a:cubicBezTo>
                  <a:pt x="1216865" y="1530737"/>
                  <a:pt x="1165590" y="1794232"/>
                  <a:pt x="1154196" y="2069122"/>
                </a:cubicBezTo>
                <a:cubicBezTo>
                  <a:pt x="1142802" y="2344012"/>
                  <a:pt x="1181258" y="2741391"/>
                  <a:pt x="1120013" y="2906610"/>
                </a:cubicBezTo>
                <a:cubicBezTo>
                  <a:pt x="1058768" y="3071829"/>
                  <a:pt x="862215" y="3114557"/>
                  <a:pt x="786727" y="3060434"/>
                </a:cubicBezTo>
                <a:cubicBezTo>
                  <a:pt x="711239" y="3006311"/>
                  <a:pt x="708390" y="2651661"/>
                  <a:pt x="667085" y="2581870"/>
                </a:cubicBezTo>
                <a:cubicBezTo>
                  <a:pt x="625780" y="2512079"/>
                  <a:pt x="575931" y="2586142"/>
                  <a:pt x="538899" y="2641690"/>
                </a:cubicBezTo>
                <a:cubicBezTo>
                  <a:pt x="501867" y="2697238"/>
                  <a:pt x="484775" y="2953612"/>
                  <a:pt x="444895" y="2915156"/>
                </a:cubicBezTo>
                <a:cubicBezTo>
                  <a:pt x="405015" y="2876700"/>
                  <a:pt x="292495" y="2593264"/>
                  <a:pt x="299616" y="2410954"/>
                </a:cubicBezTo>
                <a:cubicBezTo>
                  <a:pt x="306738" y="2228644"/>
                  <a:pt x="416409" y="2014999"/>
                  <a:pt x="487624" y="1821294"/>
                </a:cubicBezTo>
                <a:cubicBezTo>
                  <a:pt x="558839" y="1627589"/>
                  <a:pt x="732603" y="1425339"/>
                  <a:pt x="726906" y="1248726"/>
                </a:cubicBezTo>
                <a:cubicBezTo>
                  <a:pt x="721209" y="1072113"/>
                  <a:pt x="536050" y="901197"/>
                  <a:pt x="453441" y="795799"/>
                </a:cubicBezTo>
                <a:cubicBezTo>
                  <a:pt x="370832" y="690401"/>
                  <a:pt x="306738" y="667612"/>
                  <a:pt x="231250" y="61633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2819400"/>
            <a:ext cx="4267200" cy="28194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an extremely dry desert,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world’s highest mountains,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parallel canyons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 a very effective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“natural fence”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 South Asia.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8775" y="1147662"/>
            <a:ext cx="1949182" cy="1608902"/>
          </a:xfrm>
          <a:custGeom>
            <a:avLst/>
            <a:gdLst>
              <a:gd name="connsiteX0" fmla="*/ 0 w 1752600"/>
              <a:gd name="connsiteY0" fmla="*/ 1066800 h 2133600"/>
              <a:gd name="connsiteX1" fmla="*/ 876300 w 1752600"/>
              <a:gd name="connsiteY1" fmla="*/ 0 h 2133600"/>
              <a:gd name="connsiteX2" fmla="*/ 1752600 w 1752600"/>
              <a:gd name="connsiteY2" fmla="*/ 1066800 h 2133600"/>
              <a:gd name="connsiteX3" fmla="*/ 876300 w 1752600"/>
              <a:gd name="connsiteY3" fmla="*/ 2133600 h 2133600"/>
              <a:gd name="connsiteX4" fmla="*/ 0 w 1752600"/>
              <a:gd name="connsiteY4" fmla="*/ 1066800 h 2133600"/>
              <a:gd name="connsiteX0" fmla="*/ 1005 w 1753605"/>
              <a:gd name="connsiteY0" fmla="*/ 1058255 h 2125055"/>
              <a:gd name="connsiteX1" fmla="*/ 1022584 w 1753605"/>
              <a:gd name="connsiteY1" fmla="*/ 0 h 2125055"/>
              <a:gd name="connsiteX2" fmla="*/ 1753605 w 1753605"/>
              <a:gd name="connsiteY2" fmla="*/ 1058255 h 2125055"/>
              <a:gd name="connsiteX3" fmla="*/ 877305 w 1753605"/>
              <a:gd name="connsiteY3" fmla="*/ 2125055 h 2125055"/>
              <a:gd name="connsiteX4" fmla="*/ 1005 w 1753605"/>
              <a:gd name="connsiteY4" fmla="*/ 1058255 h 2125055"/>
              <a:gd name="connsiteX0" fmla="*/ 611 w 1864306"/>
              <a:gd name="connsiteY0" fmla="*/ 1041171 h 2125075"/>
              <a:gd name="connsiteX1" fmla="*/ 1133285 w 1864306"/>
              <a:gd name="connsiteY1" fmla="*/ 8 h 2125075"/>
              <a:gd name="connsiteX2" fmla="*/ 1864306 w 1864306"/>
              <a:gd name="connsiteY2" fmla="*/ 1058263 h 2125075"/>
              <a:gd name="connsiteX3" fmla="*/ 988006 w 1864306"/>
              <a:gd name="connsiteY3" fmla="*/ 2125063 h 2125075"/>
              <a:gd name="connsiteX4" fmla="*/ 611 w 1864306"/>
              <a:gd name="connsiteY4" fmla="*/ 1041171 h 2125075"/>
              <a:gd name="connsiteX0" fmla="*/ 596 w 1744650"/>
              <a:gd name="connsiteY0" fmla="*/ 1041182 h 2125102"/>
              <a:gd name="connsiteX1" fmla="*/ 1133270 w 1744650"/>
              <a:gd name="connsiteY1" fmla="*/ 19 h 2125102"/>
              <a:gd name="connsiteX2" fmla="*/ 1744650 w 1744650"/>
              <a:gd name="connsiteY2" fmla="*/ 1066820 h 2125102"/>
              <a:gd name="connsiteX3" fmla="*/ 987991 w 1744650"/>
              <a:gd name="connsiteY3" fmla="*/ 2125074 h 2125102"/>
              <a:gd name="connsiteX4" fmla="*/ 596 w 1744650"/>
              <a:gd name="connsiteY4" fmla="*/ 1041182 h 2125102"/>
              <a:gd name="connsiteX0" fmla="*/ 1665 w 1745719"/>
              <a:gd name="connsiteY0" fmla="*/ 819000 h 1902920"/>
              <a:gd name="connsiteX1" fmla="*/ 1236888 w 1745719"/>
              <a:gd name="connsiteY1" fmla="*/ 27 h 1902920"/>
              <a:gd name="connsiteX2" fmla="*/ 1745719 w 1745719"/>
              <a:gd name="connsiteY2" fmla="*/ 844638 h 1902920"/>
              <a:gd name="connsiteX3" fmla="*/ 989060 w 1745719"/>
              <a:gd name="connsiteY3" fmla="*/ 1902892 h 1902920"/>
              <a:gd name="connsiteX4" fmla="*/ 1665 w 1745719"/>
              <a:gd name="connsiteY4" fmla="*/ 819000 h 1902920"/>
              <a:gd name="connsiteX0" fmla="*/ 4811 w 1748865"/>
              <a:gd name="connsiteY0" fmla="*/ 904454 h 1988374"/>
              <a:gd name="connsiteX1" fmla="*/ 1428042 w 1748865"/>
              <a:gd name="connsiteY1" fmla="*/ 23 h 1988374"/>
              <a:gd name="connsiteX2" fmla="*/ 1748865 w 1748865"/>
              <a:gd name="connsiteY2" fmla="*/ 930092 h 1988374"/>
              <a:gd name="connsiteX3" fmla="*/ 992206 w 1748865"/>
              <a:gd name="connsiteY3" fmla="*/ 1988346 h 1988374"/>
              <a:gd name="connsiteX4" fmla="*/ 4811 w 1748865"/>
              <a:gd name="connsiteY4" fmla="*/ 904454 h 1988374"/>
              <a:gd name="connsiteX0" fmla="*/ 1777 w 1745831"/>
              <a:gd name="connsiteY0" fmla="*/ 605370 h 1689290"/>
              <a:gd name="connsiteX1" fmla="*/ 1245547 w 1745831"/>
              <a:gd name="connsiteY1" fmla="*/ 42 h 1689290"/>
              <a:gd name="connsiteX2" fmla="*/ 1745831 w 1745831"/>
              <a:gd name="connsiteY2" fmla="*/ 631008 h 1689290"/>
              <a:gd name="connsiteX3" fmla="*/ 989172 w 1745831"/>
              <a:gd name="connsiteY3" fmla="*/ 1689262 h 1689290"/>
              <a:gd name="connsiteX4" fmla="*/ 1777 w 1745831"/>
              <a:gd name="connsiteY4" fmla="*/ 605370 h 1689290"/>
              <a:gd name="connsiteX0" fmla="*/ 1640 w 1822606"/>
              <a:gd name="connsiteY0" fmla="*/ 1194937 h 1729894"/>
              <a:gd name="connsiteX1" fmla="*/ 1322322 w 1822606"/>
              <a:gd name="connsiteY1" fmla="*/ 25587 h 1729894"/>
              <a:gd name="connsiteX2" fmla="*/ 1822606 w 1822606"/>
              <a:gd name="connsiteY2" fmla="*/ 656553 h 1729894"/>
              <a:gd name="connsiteX3" fmla="*/ 1065947 w 1822606"/>
              <a:gd name="connsiteY3" fmla="*/ 1714807 h 1729894"/>
              <a:gd name="connsiteX4" fmla="*/ 1640 w 1822606"/>
              <a:gd name="connsiteY4" fmla="*/ 1194937 h 1729894"/>
              <a:gd name="connsiteX0" fmla="*/ 9717 w 1830683"/>
              <a:gd name="connsiteY0" fmla="*/ 1194937 h 1790171"/>
              <a:gd name="connsiteX1" fmla="*/ 1330399 w 1830683"/>
              <a:gd name="connsiteY1" fmla="*/ 25587 h 1790171"/>
              <a:gd name="connsiteX2" fmla="*/ 1830683 w 1830683"/>
              <a:gd name="connsiteY2" fmla="*/ 656553 h 1790171"/>
              <a:gd name="connsiteX3" fmla="*/ 1074024 w 1830683"/>
              <a:gd name="connsiteY3" fmla="*/ 1714807 h 1790171"/>
              <a:gd name="connsiteX4" fmla="*/ 9717 w 1830683"/>
              <a:gd name="connsiteY4" fmla="*/ 1194937 h 1790171"/>
              <a:gd name="connsiteX0" fmla="*/ 9574 w 1847631"/>
              <a:gd name="connsiteY0" fmla="*/ 1022929 h 1732039"/>
              <a:gd name="connsiteX1" fmla="*/ 1347347 w 1847631"/>
              <a:gd name="connsiteY1" fmla="*/ 15949 h 1732039"/>
              <a:gd name="connsiteX2" fmla="*/ 1847631 w 1847631"/>
              <a:gd name="connsiteY2" fmla="*/ 646915 h 1732039"/>
              <a:gd name="connsiteX3" fmla="*/ 1090972 w 1847631"/>
              <a:gd name="connsiteY3" fmla="*/ 1705169 h 1732039"/>
              <a:gd name="connsiteX4" fmla="*/ 9574 w 1847631"/>
              <a:gd name="connsiteY4" fmla="*/ 1022929 h 1732039"/>
              <a:gd name="connsiteX0" fmla="*/ 2277 w 1840334"/>
              <a:gd name="connsiteY0" fmla="*/ 1022929 h 1626390"/>
              <a:gd name="connsiteX1" fmla="*/ 1340050 w 1840334"/>
              <a:gd name="connsiteY1" fmla="*/ 15949 h 1626390"/>
              <a:gd name="connsiteX2" fmla="*/ 1840334 w 1840334"/>
              <a:gd name="connsiteY2" fmla="*/ 646915 h 1626390"/>
              <a:gd name="connsiteX3" fmla="*/ 1040946 w 1840334"/>
              <a:gd name="connsiteY3" fmla="*/ 1619711 h 1626390"/>
              <a:gd name="connsiteX4" fmla="*/ 2277 w 1840334"/>
              <a:gd name="connsiteY4" fmla="*/ 1022929 h 1626390"/>
              <a:gd name="connsiteX0" fmla="*/ 8696 w 1855126"/>
              <a:gd name="connsiteY0" fmla="*/ 1022929 h 1624869"/>
              <a:gd name="connsiteX1" fmla="*/ 1346469 w 1855126"/>
              <a:gd name="connsiteY1" fmla="*/ 15949 h 1624869"/>
              <a:gd name="connsiteX2" fmla="*/ 1846753 w 1855126"/>
              <a:gd name="connsiteY2" fmla="*/ 646915 h 1624869"/>
              <a:gd name="connsiteX3" fmla="*/ 1047365 w 1855126"/>
              <a:gd name="connsiteY3" fmla="*/ 1619711 h 1624869"/>
              <a:gd name="connsiteX4" fmla="*/ 8696 w 1855126"/>
              <a:gd name="connsiteY4" fmla="*/ 1022929 h 1624869"/>
              <a:gd name="connsiteX0" fmla="*/ 2094 w 1925609"/>
              <a:gd name="connsiteY0" fmla="*/ 1140545 h 1639763"/>
              <a:gd name="connsiteX1" fmla="*/ 1425325 w 1925609"/>
              <a:gd name="connsiteY1" fmla="*/ 22469 h 1639763"/>
              <a:gd name="connsiteX2" fmla="*/ 1925609 w 1925609"/>
              <a:gd name="connsiteY2" fmla="*/ 653435 h 1639763"/>
              <a:gd name="connsiteX3" fmla="*/ 1126221 w 1925609"/>
              <a:gd name="connsiteY3" fmla="*/ 1626231 h 1639763"/>
              <a:gd name="connsiteX4" fmla="*/ 2094 w 1925609"/>
              <a:gd name="connsiteY4" fmla="*/ 1140545 h 1639763"/>
              <a:gd name="connsiteX0" fmla="*/ 3656 w 1927171"/>
              <a:gd name="connsiteY0" fmla="*/ 1140545 h 1645922"/>
              <a:gd name="connsiteX1" fmla="*/ 1426887 w 1927171"/>
              <a:gd name="connsiteY1" fmla="*/ 22469 h 1645922"/>
              <a:gd name="connsiteX2" fmla="*/ 1927171 w 1927171"/>
              <a:gd name="connsiteY2" fmla="*/ 653435 h 1645922"/>
              <a:gd name="connsiteX3" fmla="*/ 1127783 w 1927171"/>
              <a:gd name="connsiteY3" fmla="*/ 1626231 h 1645922"/>
              <a:gd name="connsiteX4" fmla="*/ 3656 w 1927171"/>
              <a:gd name="connsiteY4" fmla="*/ 1140545 h 1645922"/>
              <a:gd name="connsiteX0" fmla="*/ 3656 w 1950580"/>
              <a:gd name="connsiteY0" fmla="*/ 1159948 h 1665325"/>
              <a:gd name="connsiteX1" fmla="*/ 1426887 w 1950580"/>
              <a:gd name="connsiteY1" fmla="*/ 41872 h 1665325"/>
              <a:gd name="connsiteX2" fmla="*/ 1927171 w 1950580"/>
              <a:gd name="connsiteY2" fmla="*/ 672838 h 1665325"/>
              <a:gd name="connsiteX3" fmla="*/ 1127783 w 1950580"/>
              <a:gd name="connsiteY3" fmla="*/ 1645634 h 1665325"/>
              <a:gd name="connsiteX4" fmla="*/ 3656 w 1950580"/>
              <a:gd name="connsiteY4" fmla="*/ 1159948 h 1665325"/>
              <a:gd name="connsiteX0" fmla="*/ 59 w 1923574"/>
              <a:gd name="connsiteY0" fmla="*/ 1115133 h 1614063"/>
              <a:gd name="connsiteX1" fmla="*/ 1090004 w 1923574"/>
              <a:gd name="connsiteY1" fmla="*/ 48332 h 1614063"/>
              <a:gd name="connsiteX2" fmla="*/ 1923574 w 1923574"/>
              <a:gd name="connsiteY2" fmla="*/ 628023 h 1614063"/>
              <a:gd name="connsiteX3" fmla="*/ 1124186 w 1923574"/>
              <a:gd name="connsiteY3" fmla="*/ 1600819 h 1614063"/>
              <a:gd name="connsiteX4" fmla="*/ 59 w 1923574"/>
              <a:gd name="connsiteY4" fmla="*/ 1115133 h 1614063"/>
              <a:gd name="connsiteX0" fmla="*/ 30 w 1949182"/>
              <a:gd name="connsiteY0" fmla="*/ 1194598 h 1608902"/>
              <a:gd name="connsiteX1" fmla="*/ 1115612 w 1949182"/>
              <a:gd name="connsiteY1" fmla="*/ 33793 h 1608902"/>
              <a:gd name="connsiteX2" fmla="*/ 1949182 w 1949182"/>
              <a:gd name="connsiteY2" fmla="*/ 613484 h 1608902"/>
              <a:gd name="connsiteX3" fmla="*/ 1149794 w 1949182"/>
              <a:gd name="connsiteY3" fmla="*/ 1586280 h 1608902"/>
              <a:gd name="connsiteX4" fmla="*/ 30 w 1949182"/>
              <a:gd name="connsiteY4" fmla="*/ 1194598 h 16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82" h="1608902">
                <a:moveTo>
                  <a:pt x="30" y="1194598"/>
                </a:moveTo>
                <a:cubicBezTo>
                  <a:pt x="-5667" y="935850"/>
                  <a:pt x="790753" y="130645"/>
                  <a:pt x="1115612" y="33793"/>
                </a:cubicBezTo>
                <a:cubicBezTo>
                  <a:pt x="1440471" y="-63059"/>
                  <a:pt x="1949182" y="24307"/>
                  <a:pt x="1949182" y="613484"/>
                </a:cubicBezTo>
                <a:cubicBezTo>
                  <a:pt x="1949182" y="1202661"/>
                  <a:pt x="1474653" y="1489428"/>
                  <a:pt x="1149794" y="1586280"/>
                </a:cubicBezTo>
                <a:cubicBezTo>
                  <a:pt x="824935" y="1683132"/>
                  <a:pt x="5727" y="1453346"/>
                  <a:pt x="30" y="1194598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5548" y="64630"/>
            <a:ext cx="5112661" cy="2223739"/>
          </a:xfrm>
          <a:custGeom>
            <a:avLst/>
            <a:gdLst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521518 w 4774532"/>
              <a:gd name="connsiteY5" fmla="*/ 1617293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709526 w 4774532"/>
              <a:gd name="connsiteY5" fmla="*/ 1651476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1186 h 2215873"/>
              <a:gd name="connsiteX1" fmla="*/ 9054 w 4774532"/>
              <a:gd name="connsiteY1" fmla="*/ 662442 h 2215873"/>
              <a:gd name="connsiteX2" fmla="*/ 487619 w 4774532"/>
              <a:gd name="connsiteY2" fmla="*/ 72783 h 2215873"/>
              <a:gd name="connsiteX3" fmla="*/ 1419111 w 4774532"/>
              <a:gd name="connsiteY3" fmla="*/ 124057 h 2215873"/>
              <a:gd name="connsiteX4" fmla="*/ 2230961 w 4774532"/>
              <a:gd name="connsiteY4" fmla="*/ 1106824 h 2215873"/>
              <a:gd name="connsiteX5" fmla="*/ 2709526 w 4774532"/>
              <a:gd name="connsiteY5" fmla="*/ 1645208 h 2215873"/>
              <a:gd name="connsiteX6" fmla="*/ 3632471 w 4774532"/>
              <a:gd name="connsiteY6" fmla="*/ 1781941 h 2215873"/>
              <a:gd name="connsiteX7" fmla="*/ 4572509 w 4774532"/>
              <a:gd name="connsiteY7" fmla="*/ 1687938 h 2215873"/>
              <a:gd name="connsiteX8" fmla="*/ 4598146 w 4774532"/>
              <a:gd name="connsiteY8" fmla="*/ 2055407 h 2215873"/>
              <a:gd name="connsiteX9" fmla="*/ 2641159 w 4774532"/>
              <a:gd name="connsiteY9" fmla="*/ 2166502 h 2215873"/>
              <a:gd name="connsiteX10" fmla="*/ 1513114 w 4774532"/>
              <a:gd name="connsiteY10" fmla="*/ 1269194 h 2215873"/>
              <a:gd name="connsiteX11" fmla="*/ 1043096 w 4774532"/>
              <a:gd name="connsiteY11" fmla="*/ 713717 h 2215873"/>
              <a:gd name="connsiteX12" fmla="*/ 573077 w 4774532"/>
              <a:gd name="connsiteY12" fmla="*/ 944454 h 2215873"/>
              <a:gd name="connsiteX13" fmla="*/ 367978 w 4774532"/>
              <a:gd name="connsiteY13" fmla="*/ 1081186 h 2215873"/>
              <a:gd name="connsiteX14" fmla="*/ 188516 w 4774532"/>
              <a:gd name="connsiteY14" fmla="*/ 1081186 h 2215873"/>
              <a:gd name="connsiteX0" fmla="*/ 52608 w 4818085"/>
              <a:gd name="connsiteY0" fmla="*/ 1081186 h 2215873"/>
              <a:gd name="connsiteX1" fmla="*/ 52607 w 4818085"/>
              <a:gd name="connsiteY1" fmla="*/ 662442 h 2215873"/>
              <a:gd name="connsiteX2" fmla="*/ 531172 w 4818085"/>
              <a:gd name="connsiteY2" fmla="*/ 72783 h 2215873"/>
              <a:gd name="connsiteX3" fmla="*/ 1462664 w 4818085"/>
              <a:gd name="connsiteY3" fmla="*/ 124057 h 2215873"/>
              <a:gd name="connsiteX4" fmla="*/ 2274514 w 4818085"/>
              <a:gd name="connsiteY4" fmla="*/ 1106824 h 2215873"/>
              <a:gd name="connsiteX5" fmla="*/ 2753079 w 4818085"/>
              <a:gd name="connsiteY5" fmla="*/ 1645208 h 2215873"/>
              <a:gd name="connsiteX6" fmla="*/ 3676024 w 4818085"/>
              <a:gd name="connsiteY6" fmla="*/ 1781941 h 2215873"/>
              <a:gd name="connsiteX7" fmla="*/ 4616062 w 4818085"/>
              <a:gd name="connsiteY7" fmla="*/ 1687938 h 2215873"/>
              <a:gd name="connsiteX8" fmla="*/ 4641699 w 4818085"/>
              <a:gd name="connsiteY8" fmla="*/ 2055407 h 2215873"/>
              <a:gd name="connsiteX9" fmla="*/ 2684712 w 4818085"/>
              <a:gd name="connsiteY9" fmla="*/ 2166502 h 2215873"/>
              <a:gd name="connsiteX10" fmla="*/ 1556667 w 4818085"/>
              <a:gd name="connsiteY10" fmla="*/ 1269194 h 2215873"/>
              <a:gd name="connsiteX11" fmla="*/ 1086649 w 4818085"/>
              <a:gd name="connsiteY11" fmla="*/ 713717 h 2215873"/>
              <a:gd name="connsiteX12" fmla="*/ 616630 w 4818085"/>
              <a:gd name="connsiteY12" fmla="*/ 944454 h 2215873"/>
              <a:gd name="connsiteX13" fmla="*/ 411531 w 4818085"/>
              <a:gd name="connsiteY13" fmla="*/ 1081186 h 2215873"/>
              <a:gd name="connsiteX14" fmla="*/ 52608 w 4818085"/>
              <a:gd name="connsiteY14" fmla="*/ 1081186 h 2215873"/>
              <a:gd name="connsiteX0" fmla="*/ 18697 w 4920906"/>
              <a:gd name="connsiteY0" fmla="*/ 1183736 h 2215873"/>
              <a:gd name="connsiteX1" fmla="*/ 155428 w 4920906"/>
              <a:gd name="connsiteY1" fmla="*/ 662442 h 2215873"/>
              <a:gd name="connsiteX2" fmla="*/ 633993 w 4920906"/>
              <a:gd name="connsiteY2" fmla="*/ 72783 h 2215873"/>
              <a:gd name="connsiteX3" fmla="*/ 1565485 w 4920906"/>
              <a:gd name="connsiteY3" fmla="*/ 124057 h 2215873"/>
              <a:gd name="connsiteX4" fmla="*/ 2377335 w 4920906"/>
              <a:gd name="connsiteY4" fmla="*/ 1106824 h 2215873"/>
              <a:gd name="connsiteX5" fmla="*/ 2855900 w 4920906"/>
              <a:gd name="connsiteY5" fmla="*/ 1645208 h 2215873"/>
              <a:gd name="connsiteX6" fmla="*/ 3778845 w 4920906"/>
              <a:gd name="connsiteY6" fmla="*/ 1781941 h 2215873"/>
              <a:gd name="connsiteX7" fmla="*/ 4718883 w 4920906"/>
              <a:gd name="connsiteY7" fmla="*/ 1687938 h 2215873"/>
              <a:gd name="connsiteX8" fmla="*/ 4744520 w 4920906"/>
              <a:gd name="connsiteY8" fmla="*/ 2055407 h 2215873"/>
              <a:gd name="connsiteX9" fmla="*/ 2787533 w 4920906"/>
              <a:gd name="connsiteY9" fmla="*/ 2166502 h 2215873"/>
              <a:gd name="connsiteX10" fmla="*/ 1659488 w 4920906"/>
              <a:gd name="connsiteY10" fmla="*/ 1269194 h 2215873"/>
              <a:gd name="connsiteX11" fmla="*/ 1189470 w 4920906"/>
              <a:gd name="connsiteY11" fmla="*/ 713717 h 2215873"/>
              <a:gd name="connsiteX12" fmla="*/ 719451 w 4920906"/>
              <a:gd name="connsiteY12" fmla="*/ 944454 h 2215873"/>
              <a:gd name="connsiteX13" fmla="*/ 514352 w 4920906"/>
              <a:gd name="connsiteY13" fmla="*/ 1081186 h 2215873"/>
              <a:gd name="connsiteX14" fmla="*/ 18697 w 4920906"/>
              <a:gd name="connsiteY14" fmla="*/ 1183736 h 2215873"/>
              <a:gd name="connsiteX0" fmla="*/ 104182 w 5006391"/>
              <a:gd name="connsiteY0" fmla="*/ 1191602 h 2223739"/>
              <a:gd name="connsiteX1" fmla="*/ 52906 w 5006391"/>
              <a:gd name="connsiteY1" fmla="*/ 789949 h 2223739"/>
              <a:gd name="connsiteX2" fmla="*/ 719478 w 5006391"/>
              <a:gd name="connsiteY2" fmla="*/ 80649 h 2223739"/>
              <a:gd name="connsiteX3" fmla="*/ 1650970 w 5006391"/>
              <a:gd name="connsiteY3" fmla="*/ 131923 h 2223739"/>
              <a:gd name="connsiteX4" fmla="*/ 2462820 w 5006391"/>
              <a:gd name="connsiteY4" fmla="*/ 1114690 h 2223739"/>
              <a:gd name="connsiteX5" fmla="*/ 2941385 w 5006391"/>
              <a:gd name="connsiteY5" fmla="*/ 1653074 h 2223739"/>
              <a:gd name="connsiteX6" fmla="*/ 3864330 w 5006391"/>
              <a:gd name="connsiteY6" fmla="*/ 1789807 h 2223739"/>
              <a:gd name="connsiteX7" fmla="*/ 4804368 w 5006391"/>
              <a:gd name="connsiteY7" fmla="*/ 1695804 h 2223739"/>
              <a:gd name="connsiteX8" fmla="*/ 4830005 w 5006391"/>
              <a:gd name="connsiteY8" fmla="*/ 2063273 h 2223739"/>
              <a:gd name="connsiteX9" fmla="*/ 2873018 w 5006391"/>
              <a:gd name="connsiteY9" fmla="*/ 2174368 h 2223739"/>
              <a:gd name="connsiteX10" fmla="*/ 1744973 w 5006391"/>
              <a:gd name="connsiteY10" fmla="*/ 1277060 h 2223739"/>
              <a:gd name="connsiteX11" fmla="*/ 1274955 w 5006391"/>
              <a:gd name="connsiteY11" fmla="*/ 721583 h 2223739"/>
              <a:gd name="connsiteX12" fmla="*/ 804936 w 5006391"/>
              <a:gd name="connsiteY12" fmla="*/ 952320 h 2223739"/>
              <a:gd name="connsiteX13" fmla="*/ 599837 w 5006391"/>
              <a:gd name="connsiteY13" fmla="*/ 1089052 h 2223739"/>
              <a:gd name="connsiteX14" fmla="*/ 104182 w 5006391"/>
              <a:gd name="connsiteY14" fmla="*/ 119160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47243 w 5112249"/>
              <a:gd name="connsiteY5" fmla="*/ 1653074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64334 w 5112249"/>
              <a:gd name="connsiteY5" fmla="*/ 1576162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64334 w 5112661"/>
              <a:gd name="connsiteY5" fmla="*/ 1576162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72880 w 5112661"/>
              <a:gd name="connsiteY5" fmla="*/ 1533433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2661" h="2223739">
                <a:moveTo>
                  <a:pt x="39124" y="1353972"/>
                </a:moveTo>
                <a:cubicBezTo>
                  <a:pt x="-52031" y="1304122"/>
                  <a:pt x="27729" y="1002169"/>
                  <a:pt x="158764" y="789949"/>
                </a:cubicBezTo>
                <a:cubicBezTo>
                  <a:pt x="289799" y="577729"/>
                  <a:pt x="558992" y="190320"/>
                  <a:pt x="825336" y="80649"/>
                </a:cubicBezTo>
                <a:cubicBezTo>
                  <a:pt x="1091680" y="-29022"/>
                  <a:pt x="1466271" y="-40417"/>
                  <a:pt x="1756828" y="131923"/>
                </a:cubicBezTo>
                <a:cubicBezTo>
                  <a:pt x="2047385" y="304263"/>
                  <a:pt x="2349336" y="881105"/>
                  <a:pt x="2568678" y="1114690"/>
                </a:cubicBezTo>
                <a:cubicBezTo>
                  <a:pt x="2788020" y="1348275"/>
                  <a:pt x="2840719" y="1433732"/>
                  <a:pt x="3072880" y="1533433"/>
                </a:cubicBezTo>
                <a:cubicBezTo>
                  <a:pt x="3305041" y="1633134"/>
                  <a:pt x="3655418" y="1685833"/>
                  <a:pt x="3961642" y="1712895"/>
                </a:cubicBezTo>
                <a:cubicBezTo>
                  <a:pt x="4267866" y="1739957"/>
                  <a:pt x="4747856" y="1637408"/>
                  <a:pt x="4910226" y="1695804"/>
                </a:cubicBezTo>
                <a:cubicBezTo>
                  <a:pt x="5072596" y="1754200"/>
                  <a:pt x="5257755" y="1983512"/>
                  <a:pt x="4935863" y="2063273"/>
                </a:cubicBezTo>
                <a:cubicBezTo>
                  <a:pt x="4613971" y="2143034"/>
                  <a:pt x="3493048" y="2305403"/>
                  <a:pt x="2978876" y="2174368"/>
                </a:cubicBezTo>
                <a:cubicBezTo>
                  <a:pt x="2464704" y="2043333"/>
                  <a:pt x="2117175" y="1519191"/>
                  <a:pt x="1850831" y="1277060"/>
                </a:cubicBezTo>
                <a:cubicBezTo>
                  <a:pt x="1584487" y="1034929"/>
                  <a:pt x="1537486" y="775706"/>
                  <a:pt x="1380813" y="721583"/>
                </a:cubicBezTo>
                <a:cubicBezTo>
                  <a:pt x="1224140" y="667460"/>
                  <a:pt x="1023314" y="891075"/>
                  <a:pt x="910794" y="952320"/>
                </a:cubicBezTo>
                <a:cubicBezTo>
                  <a:pt x="798274" y="1013565"/>
                  <a:pt x="850973" y="1022110"/>
                  <a:pt x="705695" y="1089052"/>
                </a:cubicBezTo>
                <a:cubicBezTo>
                  <a:pt x="560417" y="1155994"/>
                  <a:pt x="130279" y="1403822"/>
                  <a:pt x="39124" y="1353972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50522" y="1084276"/>
            <a:ext cx="1196881" cy="3082587"/>
          </a:xfrm>
          <a:custGeom>
            <a:avLst/>
            <a:gdLst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61616 h 3082587"/>
              <a:gd name="connsiteX16" fmla="*/ 275007 w 1197909"/>
              <a:gd name="connsiteY16" fmla="*/ 565062 h 3082587"/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95799 h 3082587"/>
              <a:gd name="connsiteX16" fmla="*/ 275007 w 1197909"/>
              <a:gd name="connsiteY16" fmla="*/ 565062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6881" h="3082587">
                <a:moveTo>
                  <a:pt x="231250" y="616337"/>
                </a:moveTo>
                <a:cubicBezTo>
                  <a:pt x="155762" y="565062"/>
                  <a:pt x="9060" y="632004"/>
                  <a:pt x="514" y="488150"/>
                </a:cubicBezTo>
                <a:cubicBezTo>
                  <a:pt x="-8032" y="344296"/>
                  <a:pt x="91669" y="243171"/>
                  <a:pt x="179975" y="163410"/>
                </a:cubicBezTo>
                <a:cubicBezTo>
                  <a:pt x="268281" y="83649"/>
                  <a:pt x="396469" y="-34567"/>
                  <a:pt x="530353" y="9586"/>
                </a:cubicBezTo>
                <a:cubicBezTo>
                  <a:pt x="664237" y="53739"/>
                  <a:pt x="873609" y="220382"/>
                  <a:pt x="983280" y="428330"/>
                </a:cubicBezTo>
                <a:cubicBezTo>
                  <a:pt x="1092951" y="636278"/>
                  <a:pt x="1159893" y="983807"/>
                  <a:pt x="1188379" y="1257272"/>
                </a:cubicBezTo>
                <a:cubicBezTo>
                  <a:pt x="1216865" y="1530737"/>
                  <a:pt x="1165590" y="1794232"/>
                  <a:pt x="1154196" y="2069122"/>
                </a:cubicBezTo>
                <a:cubicBezTo>
                  <a:pt x="1142802" y="2344012"/>
                  <a:pt x="1181258" y="2741391"/>
                  <a:pt x="1120013" y="2906610"/>
                </a:cubicBezTo>
                <a:cubicBezTo>
                  <a:pt x="1058768" y="3071829"/>
                  <a:pt x="862215" y="3114557"/>
                  <a:pt x="786727" y="3060434"/>
                </a:cubicBezTo>
                <a:cubicBezTo>
                  <a:pt x="711239" y="3006311"/>
                  <a:pt x="708390" y="2651661"/>
                  <a:pt x="667085" y="2581870"/>
                </a:cubicBezTo>
                <a:cubicBezTo>
                  <a:pt x="625780" y="2512079"/>
                  <a:pt x="575931" y="2586142"/>
                  <a:pt x="538899" y="2641690"/>
                </a:cubicBezTo>
                <a:cubicBezTo>
                  <a:pt x="501867" y="2697238"/>
                  <a:pt x="484775" y="2953612"/>
                  <a:pt x="444895" y="2915156"/>
                </a:cubicBezTo>
                <a:cubicBezTo>
                  <a:pt x="405015" y="2876700"/>
                  <a:pt x="292495" y="2593264"/>
                  <a:pt x="299616" y="2410954"/>
                </a:cubicBezTo>
                <a:cubicBezTo>
                  <a:pt x="306738" y="2228644"/>
                  <a:pt x="416409" y="2014999"/>
                  <a:pt x="487624" y="1821294"/>
                </a:cubicBezTo>
                <a:cubicBezTo>
                  <a:pt x="558839" y="1627589"/>
                  <a:pt x="732603" y="1425339"/>
                  <a:pt x="726906" y="1248726"/>
                </a:cubicBezTo>
                <a:cubicBezTo>
                  <a:pt x="721209" y="1072113"/>
                  <a:pt x="536050" y="901197"/>
                  <a:pt x="453441" y="795799"/>
                </a:cubicBezTo>
                <a:cubicBezTo>
                  <a:pt x="370832" y="690401"/>
                  <a:pt x="306738" y="667612"/>
                  <a:pt x="231250" y="61633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2819400"/>
            <a:ext cx="4267200" cy="28194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an extremely dry desert,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world’s highest mountains,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parallel canyons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 a very effective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“natural fence”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 South Asia.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3006651"/>
            <a:ext cx="4702522" cy="28194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travel difficult,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overland trade almost impossible,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even military action unlikely,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not surprising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South Asia developed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kind of cultural independence.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8775" y="1147662"/>
            <a:ext cx="1949182" cy="1608902"/>
          </a:xfrm>
          <a:custGeom>
            <a:avLst/>
            <a:gdLst>
              <a:gd name="connsiteX0" fmla="*/ 0 w 1752600"/>
              <a:gd name="connsiteY0" fmla="*/ 1066800 h 2133600"/>
              <a:gd name="connsiteX1" fmla="*/ 876300 w 1752600"/>
              <a:gd name="connsiteY1" fmla="*/ 0 h 2133600"/>
              <a:gd name="connsiteX2" fmla="*/ 1752600 w 1752600"/>
              <a:gd name="connsiteY2" fmla="*/ 1066800 h 2133600"/>
              <a:gd name="connsiteX3" fmla="*/ 876300 w 1752600"/>
              <a:gd name="connsiteY3" fmla="*/ 2133600 h 2133600"/>
              <a:gd name="connsiteX4" fmla="*/ 0 w 1752600"/>
              <a:gd name="connsiteY4" fmla="*/ 1066800 h 2133600"/>
              <a:gd name="connsiteX0" fmla="*/ 1005 w 1753605"/>
              <a:gd name="connsiteY0" fmla="*/ 1058255 h 2125055"/>
              <a:gd name="connsiteX1" fmla="*/ 1022584 w 1753605"/>
              <a:gd name="connsiteY1" fmla="*/ 0 h 2125055"/>
              <a:gd name="connsiteX2" fmla="*/ 1753605 w 1753605"/>
              <a:gd name="connsiteY2" fmla="*/ 1058255 h 2125055"/>
              <a:gd name="connsiteX3" fmla="*/ 877305 w 1753605"/>
              <a:gd name="connsiteY3" fmla="*/ 2125055 h 2125055"/>
              <a:gd name="connsiteX4" fmla="*/ 1005 w 1753605"/>
              <a:gd name="connsiteY4" fmla="*/ 1058255 h 2125055"/>
              <a:gd name="connsiteX0" fmla="*/ 611 w 1864306"/>
              <a:gd name="connsiteY0" fmla="*/ 1041171 h 2125075"/>
              <a:gd name="connsiteX1" fmla="*/ 1133285 w 1864306"/>
              <a:gd name="connsiteY1" fmla="*/ 8 h 2125075"/>
              <a:gd name="connsiteX2" fmla="*/ 1864306 w 1864306"/>
              <a:gd name="connsiteY2" fmla="*/ 1058263 h 2125075"/>
              <a:gd name="connsiteX3" fmla="*/ 988006 w 1864306"/>
              <a:gd name="connsiteY3" fmla="*/ 2125063 h 2125075"/>
              <a:gd name="connsiteX4" fmla="*/ 611 w 1864306"/>
              <a:gd name="connsiteY4" fmla="*/ 1041171 h 2125075"/>
              <a:gd name="connsiteX0" fmla="*/ 596 w 1744650"/>
              <a:gd name="connsiteY0" fmla="*/ 1041182 h 2125102"/>
              <a:gd name="connsiteX1" fmla="*/ 1133270 w 1744650"/>
              <a:gd name="connsiteY1" fmla="*/ 19 h 2125102"/>
              <a:gd name="connsiteX2" fmla="*/ 1744650 w 1744650"/>
              <a:gd name="connsiteY2" fmla="*/ 1066820 h 2125102"/>
              <a:gd name="connsiteX3" fmla="*/ 987991 w 1744650"/>
              <a:gd name="connsiteY3" fmla="*/ 2125074 h 2125102"/>
              <a:gd name="connsiteX4" fmla="*/ 596 w 1744650"/>
              <a:gd name="connsiteY4" fmla="*/ 1041182 h 2125102"/>
              <a:gd name="connsiteX0" fmla="*/ 1665 w 1745719"/>
              <a:gd name="connsiteY0" fmla="*/ 819000 h 1902920"/>
              <a:gd name="connsiteX1" fmla="*/ 1236888 w 1745719"/>
              <a:gd name="connsiteY1" fmla="*/ 27 h 1902920"/>
              <a:gd name="connsiteX2" fmla="*/ 1745719 w 1745719"/>
              <a:gd name="connsiteY2" fmla="*/ 844638 h 1902920"/>
              <a:gd name="connsiteX3" fmla="*/ 989060 w 1745719"/>
              <a:gd name="connsiteY3" fmla="*/ 1902892 h 1902920"/>
              <a:gd name="connsiteX4" fmla="*/ 1665 w 1745719"/>
              <a:gd name="connsiteY4" fmla="*/ 819000 h 1902920"/>
              <a:gd name="connsiteX0" fmla="*/ 4811 w 1748865"/>
              <a:gd name="connsiteY0" fmla="*/ 904454 h 1988374"/>
              <a:gd name="connsiteX1" fmla="*/ 1428042 w 1748865"/>
              <a:gd name="connsiteY1" fmla="*/ 23 h 1988374"/>
              <a:gd name="connsiteX2" fmla="*/ 1748865 w 1748865"/>
              <a:gd name="connsiteY2" fmla="*/ 930092 h 1988374"/>
              <a:gd name="connsiteX3" fmla="*/ 992206 w 1748865"/>
              <a:gd name="connsiteY3" fmla="*/ 1988346 h 1988374"/>
              <a:gd name="connsiteX4" fmla="*/ 4811 w 1748865"/>
              <a:gd name="connsiteY4" fmla="*/ 904454 h 1988374"/>
              <a:gd name="connsiteX0" fmla="*/ 1777 w 1745831"/>
              <a:gd name="connsiteY0" fmla="*/ 605370 h 1689290"/>
              <a:gd name="connsiteX1" fmla="*/ 1245547 w 1745831"/>
              <a:gd name="connsiteY1" fmla="*/ 42 h 1689290"/>
              <a:gd name="connsiteX2" fmla="*/ 1745831 w 1745831"/>
              <a:gd name="connsiteY2" fmla="*/ 631008 h 1689290"/>
              <a:gd name="connsiteX3" fmla="*/ 989172 w 1745831"/>
              <a:gd name="connsiteY3" fmla="*/ 1689262 h 1689290"/>
              <a:gd name="connsiteX4" fmla="*/ 1777 w 1745831"/>
              <a:gd name="connsiteY4" fmla="*/ 605370 h 1689290"/>
              <a:gd name="connsiteX0" fmla="*/ 1640 w 1822606"/>
              <a:gd name="connsiteY0" fmla="*/ 1194937 h 1729894"/>
              <a:gd name="connsiteX1" fmla="*/ 1322322 w 1822606"/>
              <a:gd name="connsiteY1" fmla="*/ 25587 h 1729894"/>
              <a:gd name="connsiteX2" fmla="*/ 1822606 w 1822606"/>
              <a:gd name="connsiteY2" fmla="*/ 656553 h 1729894"/>
              <a:gd name="connsiteX3" fmla="*/ 1065947 w 1822606"/>
              <a:gd name="connsiteY3" fmla="*/ 1714807 h 1729894"/>
              <a:gd name="connsiteX4" fmla="*/ 1640 w 1822606"/>
              <a:gd name="connsiteY4" fmla="*/ 1194937 h 1729894"/>
              <a:gd name="connsiteX0" fmla="*/ 9717 w 1830683"/>
              <a:gd name="connsiteY0" fmla="*/ 1194937 h 1790171"/>
              <a:gd name="connsiteX1" fmla="*/ 1330399 w 1830683"/>
              <a:gd name="connsiteY1" fmla="*/ 25587 h 1790171"/>
              <a:gd name="connsiteX2" fmla="*/ 1830683 w 1830683"/>
              <a:gd name="connsiteY2" fmla="*/ 656553 h 1790171"/>
              <a:gd name="connsiteX3" fmla="*/ 1074024 w 1830683"/>
              <a:gd name="connsiteY3" fmla="*/ 1714807 h 1790171"/>
              <a:gd name="connsiteX4" fmla="*/ 9717 w 1830683"/>
              <a:gd name="connsiteY4" fmla="*/ 1194937 h 1790171"/>
              <a:gd name="connsiteX0" fmla="*/ 9574 w 1847631"/>
              <a:gd name="connsiteY0" fmla="*/ 1022929 h 1732039"/>
              <a:gd name="connsiteX1" fmla="*/ 1347347 w 1847631"/>
              <a:gd name="connsiteY1" fmla="*/ 15949 h 1732039"/>
              <a:gd name="connsiteX2" fmla="*/ 1847631 w 1847631"/>
              <a:gd name="connsiteY2" fmla="*/ 646915 h 1732039"/>
              <a:gd name="connsiteX3" fmla="*/ 1090972 w 1847631"/>
              <a:gd name="connsiteY3" fmla="*/ 1705169 h 1732039"/>
              <a:gd name="connsiteX4" fmla="*/ 9574 w 1847631"/>
              <a:gd name="connsiteY4" fmla="*/ 1022929 h 1732039"/>
              <a:gd name="connsiteX0" fmla="*/ 2277 w 1840334"/>
              <a:gd name="connsiteY0" fmla="*/ 1022929 h 1626390"/>
              <a:gd name="connsiteX1" fmla="*/ 1340050 w 1840334"/>
              <a:gd name="connsiteY1" fmla="*/ 15949 h 1626390"/>
              <a:gd name="connsiteX2" fmla="*/ 1840334 w 1840334"/>
              <a:gd name="connsiteY2" fmla="*/ 646915 h 1626390"/>
              <a:gd name="connsiteX3" fmla="*/ 1040946 w 1840334"/>
              <a:gd name="connsiteY3" fmla="*/ 1619711 h 1626390"/>
              <a:gd name="connsiteX4" fmla="*/ 2277 w 1840334"/>
              <a:gd name="connsiteY4" fmla="*/ 1022929 h 1626390"/>
              <a:gd name="connsiteX0" fmla="*/ 8696 w 1855126"/>
              <a:gd name="connsiteY0" fmla="*/ 1022929 h 1624869"/>
              <a:gd name="connsiteX1" fmla="*/ 1346469 w 1855126"/>
              <a:gd name="connsiteY1" fmla="*/ 15949 h 1624869"/>
              <a:gd name="connsiteX2" fmla="*/ 1846753 w 1855126"/>
              <a:gd name="connsiteY2" fmla="*/ 646915 h 1624869"/>
              <a:gd name="connsiteX3" fmla="*/ 1047365 w 1855126"/>
              <a:gd name="connsiteY3" fmla="*/ 1619711 h 1624869"/>
              <a:gd name="connsiteX4" fmla="*/ 8696 w 1855126"/>
              <a:gd name="connsiteY4" fmla="*/ 1022929 h 1624869"/>
              <a:gd name="connsiteX0" fmla="*/ 2094 w 1925609"/>
              <a:gd name="connsiteY0" fmla="*/ 1140545 h 1639763"/>
              <a:gd name="connsiteX1" fmla="*/ 1425325 w 1925609"/>
              <a:gd name="connsiteY1" fmla="*/ 22469 h 1639763"/>
              <a:gd name="connsiteX2" fmla="*/ 1925609 w 1925609"/>
              <a:gd name="connsiteY2" fmla="*/ 653435 h 1639763"/>
              <a:gd name="connsiteX3" fmla="*/ 1126221 w 1925609"/>
              <a:gd name="connsiteY3" fmla="*/ 1626231 h 1639763"/>
              <a:gd name="connsiteX4" fmla="*/ 2094 w 1925609"/>
              <a:gd name="connsiteY4" fmla="*/ 1140545 h 1639763"/>
              <a:gd name="connsiteX0" fmla="*/ 3656 w 1927171"/>
              <a:gd name="connsiteY0" fmla="*/ 1140545 h 1645922"/>
              <a:gd name="connsiteX1" fmla="*/ 1426887 w 1927171"/>
              <a:gd name="connsiteY1" fmla="*/ 22469 h 1645922"/>
              <a:gd name="connsiteX2" fmla="*/ 1927171 w 1927171"/>
              <a:gd name="connsiteY2" fmla="*/ 653435 h 1645922"/>
              <a:gd name="connsiteX3" fmla="*/ 1127783 w 1927171"/>
              <a:gd name="connsiteY3" fmla="*/ 1626231 h 1645922"/>
              <a:gd name="connsiteX4" fmla="*/ 3656 w 1927171"/>
              <a:gd name="connsiteY4" fmla="*/ 1140545 h 1645922"/>
              <a:gd name="connsiteX0" fmla="*/ 3656 w 1950580"/>
              <a:gd name="connsiteY0" fmla="*/ 1159948 h 1665325"/>
              <a:gd name="connsiteX1" fmla="*/ 1426887 w 1950580"/>
              <a:gd name="connsiteY1" fmla="*/ 41872 h 1665325"/>
              <a:gd name="connsiteX2" fmla="*/ 1927171 w 1950580"/>
              <a:gd name="connsiteY2" fmla="*/ 672838 h 1665325"/>
              <a:gd name="connsiteX3" fmla="*/ 1127783 w 1950580"/>
              <a:gd name="connsiteY3" fmla="*/ 1645634 h 1665325"/>
              <a:gd name="connsiteX4" fmla="*/ 3656 w 1950580"/>
              <a:gd name="connsiteY4" fmla="*/ 1159948 h 1665325"/>
              <a:gd name="connsiteX0" fmla="*/ 59 w 1923574"/>
              <a:gd name="connsiteY0" fmla="*/ 1115133 h 1614063"/>
              <a:gd name="connsiteX1" fmla="*/ 1090004 w 1923574"/>
              <a:gd name="connsiteY1" fmla="*/ 48332 h 1614063"/>
              <a:gd name="connsiteX2" fmla="*/ 1923574 w 1923574"/>
              <a:gd name="connsiteY2" fmla="*/ 628023 h 1614063"/>
              <a:gd name="connsiteX3" fmla="*/ 1124186 w 1923574"/>
              <a:gd name="connsiteY3" fmla="*/ 1600819 h 1614063"/>
              <a:gd name="connsiteX4" fmla="*/ 59 w 1923574"/>
              <a:gd name="connsiteY4" fmla="*/ 1115133 h 1614063"/>
              <a:gd name="connsiteX0" fmla="*/ 30 w 1949182"/>
              <a:gd name="connsiteY0" fmla="*/ 1194598 h 1608902"/>
              <a:gd name="connsiteX1" fmla="*/ 1115612 w 1949182"/>
              <a:gd name="connsiteY1" fmla="*/ 33793 h 1608902"/>
              <a:gd name="connsiteX2" fmla="*/ 1949182 w 1949182"/>
              <a:gd name="connsiteY2" fmla="*/ 613484 h 1608902"/>
              <a:gd name="connsiteX3" fmla="*/ 1149794 w 1949182"/>
              <a:gd name="connsiteY3" fmla="*/ 1586280 h 1608902"/>
              <a:gd name="connsiteX4" fmla="*/ 30 w 1949182"/>
              <a:gd name="connsiteY4" fmla="*/ 1194598 h 16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82" h="1608902">
                <a:moveTo>
                  <a:pt x="30" y="1194598"/>
                </a:moveTo>
                <a:cubicBezTo>
                  <a:pt x="-5667" y="935850"/>
                  <a:pt x="790753" y="130645"/>
                  <a:pt x="1115612" y="33793"/>
                </a:cubicBezTo>
                <a:cubicBezTo>
                  <a:pt x="1440471" y="-63059"/>
                  <a:pt x="1949182" y="24307"/>
                  <a:pt x="1949182" y="613484"/>
                </a:cubicBezTo>
                <a:cubicBezTo>
                  <a:pt x="1949182" y="1202661"/>
                  <a:pt x="1474653" y="1489428"/>
                  <a:pt x="1149794" y="1586280"/>
                </a:cubicBezTo>
                <a:cubicBezTo>
                  <a:pt x="824935" y="1683132"/>
                  <a:pt x="5727" y="1453346"/>
                  <a:pt x="30" y="1194598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5548" y="64630"/>
            <a:ext cx="5112661" cy="2223739"/>
          </a:xfrm>
          <a:custGeom>
            <a:avLst/>
            <a:gdLst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521518 w 4774532"/>
              <a:gd name="connsiteY5" fmla="*/ 1617293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709526 w 4774532"/>
              <a:gd name="connsiteY5" fmla="*/ 1651476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1186 h 2215873"/>
              <a:gd name="connsiteX1" fmla="*/ 9054 w 4774532"/>
              <a:gd name="connsiteY1" fmla="*/ 662442 h 2215873"/>
              <a:gd name="connsiteX2" fmla="*/ 487619 w 4774532"/>
              <a:gd name="connsiteY2" fmla="*/ 72783 h 2215873"/>
              <a:gd name="connsiteX3" fmla="*/ 1419111 w 4774532"/>
              <a:gd name="connsiteY3" fmla="*/ 124057 h 2215873"/>
              <a:gd name="connsiteX4" fmla="*/ 2230961 w 4774532"/>
              <a:gd name="connsiteY4" fmla="*/ 1106824 h 2215873"/>
              <a:gd name="connsiteX5" fmla="*/ 2709526 w 4774532"/>
              <a:gd name="connsiteY5" fmla="*/ 1645208 h 2215873"/>
              <a:gd name="connsiteX6" fmla="*/ 3632471 w 4774532"/>
              <a:gd name="connsiteY6" fmla="*/ 1781941 h 2215873"/>
              <a:gd name="connsiteX7" fmla="*/ 4572509 w 4774532"/>
              <a:gd name="connsiteY7" fmla="*/ 1687938 h 2215873"/>
              <a:gd name="connsiteX8" fmla="*/ 4598146 w 4774532"/>
              <a:gd name="connsiteY8" fmla="*/ 2055407 h 2215873"/>
              <a:gd name="connsiteX9" fmla="*/ 2641159 w 4774532"/>
              <a:gd name="connsiteY9" fmla="*/ 2166502 h 2215873"/>
              <a:gd name="connsiteX10" fmla="*/ 1513114 w 4774532"/>
              <a:gd name="connsiteY10" fmla="*/ 1269194 h 2215873"/>
              <a:gd name="connsiteX11" fmla="*/ 1043096 w 4774532"/>
              <a:gd name="connsiteY11" fmla="*/ 713717 h 2215873"/>
              <a:gd name="connsiteX12" fmla="*/ 573077 w 4774532"/>
              <a:gd name="connsiteY12" fmla="*/ 944454 h 2215873"/>
              <a:gd name="connsiteX13" fmla="*/ 367978 w 4774532"/>
              <a:gd name="connsiteY13" fmla="*/ 1081186 h 2215873"/>
              <a:gd name="connsiteX14" fmla="*/ 188516 w 4774532"/>
              <a:gd name="connsiteY14" fmla="*/ 1081186 h 2215873"/>
              <a:gd name="connsiteX0" fmla="*/ 52608 w 4818085"/>
              <a:gd name="connsiteY0" fmla="*/ 1081186 h 2215873"/>
              <a:gd name="connsiteX1" fmla="*/ 52607 w 4818085"/>
              <a:gd name="connsiteY1" fmla="*/ 662442 h 2215873"/>
              <a:gd name="connsiteX2" fmla="*/ 531172 w 4818085"/>
              <a:gd name="connsiteY2" fmla="*/ 72783 h 2215873"/>
              <a:gd name="connsiteX3" fmla="*/ 1462664 w 4818085"/>
              <a:gd name="connsiteY3" fmla="*/ 124057 h 2215873"/>
              <a:gd name="connsiteX4" fmla="*/ 2274514 w 4818085"/>
              <a:gd name="connsiteY4" fmla="*/ 1106824 h 2215873"/>
              <a:gd name="connsiteX5" fmla="*/ 2753079 w 4818085"/>
              <a:gd name="connsiteY5" fmla="*/ 1645208 h 2215873"/>
              <a:gd name="connsiteX6" fmla="*/ 3676024 w 4818085"/>
              <a:gd name="connsiteY6" fmla="*/ 1781941 h 2215873"/>
              <a:gd name="connsiteX7" fmla="*/ 4616062 w 4818085"/>
              <a:gd name="connsiteY7" fmla="*/ 1687938 h 2215873"/>
              <a:gd name="connsiteX8" fmla="*/ 4641699 w 4818085"/>
              <a:gd name="connsiteY8" fmla="*/ 2055407 h 2215873"/>
              <a:gd name="connsiteX9" fmla="*/ 2684712 w 4818085"/>
              <a:gd name="connsiteY9" fmla="*/ 2166502 h 2215873"/>
              <a:gd name="connsiteX10" fmla="*/ 1556667 w 4818085"/>
              <a:gd name="connsiteY10" fmla="*/ 1269194 h 2215873"/>
              <a:gd name="connsiteX11" fmla="*/ 1086649 w 4818085"/>
              <a:gd name="connsiteY11" fmla="*/ 713717 h 2215873"/>
              <a:gd name="connsiteX12" fmla="*/ 616630 w 4818085"/>
              <a:gd name="connsiteY12" fmla="*/ 944454 h 2215873"/>
              <a:gd name="connsiteX13" fmla="*/ 411531 w 4818085"/>
              <a:gd name="connsiteY13" fmla="*/ 1081186 h 2215873"/>
              <a:gd name="connsiteX14" fmla="*/ 52608 w 4818085"/>
              <a:gd name="connsiteY14" fmla="*/ 1081186 h 2215873"/>
              <a:gd name="connsiteX0" fmla="*/ 18697 w 4920906"/>
              <a:gd name="connsiteY0" fmla="*/ 1183736 h 2215873"/>
              <a:gd name="connsiteX1" fmla="*/ 155428 w 4920906"/>
              <a:gd name="connsiteY1" fmla="*/ 662442 h 2215873"/>
              <a:gd name="connsiteX2" fmla="*/ 633993 w 4920906"/>
              <a:gd name="connsiteY2" fmla="*/ 72783 h 2215873"/>
              <a:gd name="connsiteX3" fmla="*/ 1565485 w 4920906"/>
              <a:gd name="connsiteY3" fmla="*/ 124057 h 2215873"/>
              <a:gd name="connsiteX4" fmla="*/ 2377335 w 4920906"/>
              <a:gd name="connsiteY4" fmla="*/ 1106824 h 2215873"/>
              <a:gd name="connsiteX5" fmla="*/ 2855900 w 4920906"/>
              <a:gd name="connsiteY5" fmla="*/ 1645208 h 2215873"/>
              <a:gd name="connsiteX6" fmla="*/ 3778845 w 4920906"/>
              <a:gd name="connsiteY6" fmla="*/ 1781941 h 2215873"/>
              <a:gd name="connsiteX7" fmla="*/ 4718883 w 4920906"/>
              <a:gd name="connsiteY7" fmla="*/ 1687938 h 2215873"/>
              <a:gd name="connsiteX8" fmla="*/ 4744520 w 4920906"/>
              <a:gd name="connsiteY8" fmla="*/ 2055407 h 2215873"/>
              <a:gd name="connsiteX9" fmla="*/ 2787533 w 4920906"/>
              <a:gd name="connsiteY9" fmla="*/ 2166502 h 2215873"/>
              <a:gd name="connsiteX10" fmla="*/ 1659488 w 4920906"/>
              <a:gd name="connsiteY10" fmla="*/ 1269194 h 2215873"/>
              <a:gd name="connsiteX11" fmla="*/ 1189470 w 4920906"/>
              <a:gd name="connsiteY11" fmla="*/ 713717 h 2215873"/>
              <a:gd name="connsiteX12" fmla="*/ 719451 w 4920906"/>
              <a:gd name="connsiteY12" fmla="*/ 944454 h 2215873"/>
              <a:gd name="connsiteX13" fmla="*/ 514352 w 4920906"/>
              <a:gd name="connsiteY13" fmla="*/ 1081186 h 2215873"/>
              <a:gd name="connsiteX14" fmla="*/ 18697 w 4920906"/>
              <a:gd name="connsiteY14" fmla="*/ 1183736 h 2215873"/>
              <a:gd name="connsiteX0" fmla="*/ 104182 w 5006391"/>
              <a:gd name="connsiteY0" fmla="*/ 1191602 h 2223739"/>
              <a:gd name="connsiteX1" fmla="*/ 52906 w 5006391"/>
              <a:gd name="connsiteY1" fmla="*/ 789949 h 2223739"/>
              <a:gd name="connsiteX2" fmla="*/ 719478 w 5006391"/>
              <a:gd name="connsiteY2" fmla="*/ 80649 h 2223739"/>
              <a:gd name="connsiteX3" fmla="*/ 1650970 w 5006391"/>
              <a:gd name="connsiteY3" fmla="*/ 131923 h 2223739"/>
              <a:gd name="connsiteX4" fmla="*/ 2462820 w 5006391"/>
              <a:gd name="connsiteY4" fmla="*/ 1114690 h 2223739"/>
              <a:gd name="connsiteX5" fmla="*/ 2941385 w 5006391"/>
              <a:gd name="connsiteY5" fmla="*/ 1653074 h 2223739"/>
              <a:gd name="connsiteX6" fmla="*/ 3864330 w 5006391"/>
              <a:gd name="connsiteY6" fmla="*/ 1789807 h 2223739"/>
              <a:gd name="connsiteX7" fmla="*/ 4804368 w 5006391"/>
              <a:gd name="connsiteY7" fmla="*/ 1695804 h 2223739"/>
              <a:gd name="connsiteX8" fmla="*/ 4830005 w 5006391"/>
              <a:gd name="connsiteY8" fmla="*/ 2063273 h 2223739"/>
              <a:gd name="connsiteX9" fmla="*/ 2873018 w 5006391"/>
              <a:gd name="connsiteY9" fmla="*/ 2174368 h 2223739"/>
              <a:gd name="connsiteX10" fmla="*/ 1744973 w 5006391"/>
              <a:gd name="connsiteY10" fmla="*/ 1277060 h 2223739"/>
              <a:gd name="connsiteX11" fmla="*/ 1274955 w 5006391"/>
              <a:gd name="connsiteY11" fmla="*/ 721583 h 2223739"/>
              <a:gd name="connsiteX12" fmla="*/ 804936 w 5006391"/>
              <a:gd name="connsiteY12" fmla="*/ 952320 h 2223739"/>
              <a:gd name="connsiteX13" fmla="*/ 599837 w 5006391"/>
              <a:gd name="connsiteY13" fmla="*/ 1089052 h 2223739"/>
              <a:gd name="connsiteX14" fmla="*/ 104182 w 5006391"/>
              <a:gd name="connsiteY14" fmla="*/ 119160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47243 w 5112249"/>
              <a:gd name="connsiteY5" fmla="*/ 1653074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64334 w 5112249"/>
              <a:gd name="connsiteY5" fmla="*/ 1576162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64334 w 5112661"/>
              <a:gd name="connsiteY5" fmla="*/ 1576162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72880 w 5112661"/>
              <a:gd name="connsiteY5" fmla="*/ 1533433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2661" h="2223739">
                <a:moveTo>
                  <a:pt x="39124" y="1353972"/>
                </a:moveTo>
                <a:cubicBezTo>
                  <a:pt x="-52031" y="1304122"/>
                  <a:pt x="27729" y="1002169"/>
                  <a:pt x="158764" y="789949"/>
                </a:cubicBezTo>
                <a:cubicBezTo>
                  <a:pt x="289799" y="577729"/>
                  <a:pt x="558992" y="190320"/>
                  <a:pt x="825336" y="80649"/>
                </a:cubicBezTo>
                <a:cubicBezTo>
                  <a:pt x="1091680" y="-29022"/>
                  <a:pt x="1466271" y="-40417"/>
                  <a:pt x="1756828" y="131923"/>
                </a:cubicBezTo>
                <a:cubicBezTo>
                  <a:pt x="2047385" y="304263"/>
                  <a:pt x="2349336" y="881105"/>
                  <a:pt x="2568678" y="1114690"/>
                </a:cubicBezTo>
                <a:cubicBezTo>
                  <a:pt x="2788020" y="1348275"/>
                  <a:pt x="2840719" y="1433732"/>
                  <a:pt x="3072880" y="1533433"/>
                </a:cubicBezTo>
                <a:cubicBezTo>
                  <a:pt x="3305041" y="1633134"/>
                  <a:pt x="3655418" y="1685833"/>
                  <a:pt x="3961642" y="1712895"/>
                </a:cubicBezTo>
                <a:cubicBezTo>
                  <a:pt x="4267866" y="1739957"/>
                  <a:pt x="4747856" y="1637408"/>
                  <a:pt x="4910226" y="1695804"/>
                </a:cubicBezTo>
                <a:cubicBezTo>
                  <a:pt x="5072596" y="1754200"/>
                  <a:pt x="5257755" y="1983512"/>
                  <a:pt x="4935863" y="2063273"/>
                </a:cubicBezTo>
                <a:cubicBezTo>
                  <a:pt x="4613971" y="2143034"/>
                  <a:pt x="3493048" y="2305403"/>
                  <a:pt x="2978876" y="2174368"/>
                </a:cubicBezTo>
                <a:cubicBezTo>
                  <a:pt x="2464704" y="2043333"/>
                  <a:pt x="2117175" y="1519191"/>
                  <a:pt x="1850831" y="1277060"/>
                </a:cubicBezTo>
                <a:cubicBezTo>
                  <a:pt x="1584487" y="1034929"/>
                  <a:pt x="1537486" y="775706"/>
                  <a:pt x="1380813" y="721583"/>
                </a:cubicBezTo>
                <a:cubicBezTo>
                  <a:pt x="1224140" y="667460"/>
                  <a:pt x="1023314" y="891075"/>
                  <a:pt x="910794" y="952320"/>
                </a:cubicBezTo>
                <a:cubicBezTo>
                  <a:pt x="798274" y="1013565"/>
                  <a:pt x="850973" y="1022110"/>
                  <a:pt x="705695" y="1089052"/>
                </a:cubicBezTo>
                <a:cubicBezTo>
                  <a:pt x="560417" y="1155994"/>
                  <a:pt x="130279" y="1403822"/>
                  <a:pt x="39124" y="1353972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50522" y="1084276"/>
            <a:ext cx="1196881" cy="3082587"/>
          </a:xfrm>
          <a:custGeom>
            <a:avLst/>
            <a:gdLst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61616 h 3082587"/>
              <a:gd name="connsiteX16" fmla="*/ 275007 w 1197909"/>
              <a:gd name="connsiteY16" fmla="*/ 565062 h 3082587"/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95799 h 3082587"/>
              <a:gd name="connsiteX16" fmla="*/ 275007 w 1197909"/>
              <a:gd name="connsiteY16" fmla="*/ 565062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6881" h="3082587">
                <a:moveTo>
                  <a:pt x="231250" y="616337"/>
                </a:moveTo>
                <a:cubicBezTo>
                  <a:pt x="155762" y="565062"/>
                  <a:pt x="9060" y="632004"/>
                  <a:pt x="514" y="488150"/>
                </a:cubicBezTo>
                <a:cubicBezTo>
                  <a:pt x="-8032" y="344296"/>
                  <a:pt x="91669" y="243171"/>
                  <a:pt x="179975" y="163410"/>
                </a:cubicBezTo>
                <a:cubicBezTo>
                  <a:pt x="268281" y="83649"/>
                  <a:pt x="396469" y="-34567"/>
                  <a:pt x="530353" y="9586"/>
                </a:cubicBezTo>
                <a:cubicBezTo>
                  <a:pt x="664237" y="53739"/>
                  <a:pt x="873609" y="220382"/>
                  <a:pt x="983280" y="428330"/>
                </a:cubicBezTo>
                <a:cubicBezTo>
                  <a:pt x="1092951" y="636278"/>
                  <a:pt x="1159893" y="983807"/>
                  <a:pt x="1188379" y="1257272"/>
                </a:cubicBezTo>
                <a:cubicBezTo>
                  <a:pt x="1216865" y="1530737"/>
                  <a:pt x="1165590" y="1794232"/>
                  <a:pt x="1154196" y="2069122"/>
                </a:cubicBezTo>
                <a:cubicBezTo>
                  <a:pt x="1142802" y="2344012"/>
                  <a:pt x="1181258" y="2741391"/>
                  <a:pt x="1120013" y="2906610"/>
                </a:cubicBezTo>
                <a:cubicBezTo>
                  <a:pt x="1058768" y="3071829"/>
                  <a:pt x="862215" y="3114557"/>
                  <a:pt x="786727" y="3060434"/>
                </a:cubicBezTo>
                <a:cubicBezTo>
                  <a:pt x="711239" y="3006311"/>
                  <a:pt x="708390" y="2651661"/>
                  <a:pt x="667085" y="2581870"/>
                </a:cubicBezTo>
                <a:cubicBezTo>
                  <a:pt x="625780" y="2512079"/>
                  <a:pt x="575931" y="2586142"/>
                  <a:pt x="538899" y="2641690"/>
                </a:cubicBezTo>
                <a:cubicBezTo>
                  <a:pt x="501867" y="2697238"/>
                  <a:pt x="484775" y="2953612"/>
                  <a:pt x="444895" y="2915156"/>
                </a:cubicBezTo>
                <a:cubicBezTo>
                  <a:pt x="405015" y="2876700"/>
                  <a:pt x="292495" y="2593264"/>
                  <a:pt x="299616" y="2410954"/>
                </a:cubicBezTo>
                <a:cubicBezTo>
                  <a:pt x="306738" y="2228644"/>
                  <a:pt x="416409" y="2014999"/>
                  <a:pt x="487624" y="1821294"/>
                </a:cubicBezTo>
                <a:cubicBezTo>
                  <a:pt x="558839" y="1627589"/>
                  <a:pt x="732603" y="1425339"/>
                  <a:pt x="726906" y="1248726"/>
                </a:cubicBezTo>
                <a:cubicBezTo>
                  <a:pt x="721209" y="1072113"/>
                  <a:pt x="536050" y="901197"/>
                  <a:pt x="453441" y="795799"/>
                </a:cubicBezTo>
                <a:cubicBezTo>
                  <a:pt x="370832" y="690401"/>
                  <a:pt x="306738" y="667612"/>
                  <a:pt x="231250" y="61633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2819400"/>
            <a:ext cx="4267200" cy="28194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an extremely dry desert,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world’s highest mountains,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parallel canyons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 a very effective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“natural fence”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 South Asia.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3006651"/>
            <a:ext cx="4702522" cy="28194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travel difficult,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overland trade almost impossible,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even military action unlikely,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not surprising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South Asia developed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kind of cultural independence.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3159051"/>
            <a:ext cx="4419600" cy="28194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part of the world had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its own religion – Hinduism –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many unique cultural ideas,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including the idea of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caste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well as distinctive styles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art, architecture, cooking,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music, theater, and dance.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62357" y="2381428"/>
            <a:ext cx="41148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There is one big exception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this idea of cultural isolation.</a:t>
            </a:r>
          </a:p>
          <a:p>
            <a:pPr algn="ctr"/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maritime trade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(trade across oceans)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62357" y="2381428"/>
            <a:ext cx="41148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There is one big exception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this idea of cultural isolation.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1"/>
            <a:ext cx="5257800" cy="1905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peninsular shape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seasonally reversing winds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it possible for sailors to cross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Arabian Sea and Bay of Bengal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(even way back in Roman times).</a:t>
            </a:r>
          </a:p>
        </p:txBody>
      </p:sp>
    </p:spTree>
    <p:extLst>
      <p:ext uri="{BB962C8B-B14F-4D97-AF65-F5344CB8AC3E}">
        <p14:creationId xmlns:p14="http://schemas.microsoft.com/office/powerpoint/2010/main" val="16644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62357" y="2381428"/>
            <a:ext cx="41148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There is one big exception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this idea of cultural isolation.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1"/>
            <a:ext cx="5257800" cy="1905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peninsular shape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seasonally reversing winds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it possible for sailors to cross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Arabian Sea and Bay of Bengal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(even way back in Roman times).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228600"/>
            <a:ext cx="3771900" cy="14859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student activity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presentation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“Sailing the Arabian Sea”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62357" y="2381428"/>
            <a:ext cx="41148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There is one big exception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this idea of cultural isolation.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1"/>
            <a:ext cx="5257800" cy="1905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peninsular shape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seasonally reversing winds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it possible for sailors to cross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Arabian Sea and Bay of Bengal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(even way back in Roman times).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27810" y="3429000"/>
            <a:ext cx="4922818" cy="1905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traders carried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silks and fine pottery from China,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glass, cloth, and iron from Rome,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spices from Arabia and Indonesia,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gold and ivory from Africa. </a:t>
            </a:r>
          </a:p>
        </p:txBody>
      </p:sp>
    </p:spTree>
    <p:extLst>
      <p:ext uri="{BB962C8B-B14F-4D97-AF65-F5344CB8AC3E}">
        <p14:creationId xmlns:p14="http://schemas.microsoft.com/office/powerpoint/2010/main" val="3516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33800" y="381000"/>
            <a:ext cx="4038600" cy="23622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Like Europe, 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basically a large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peninsula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extends out from Eurasia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into the Indian Ocean, where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separates the Arabian Sea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the Bay of Bengal.</a:t>
            </a:r>
          </a:p>
        </p:txBody>
      </p:sp>
    </p:spTree>
    <p:extLst>
      <p:ext uri="{BB962C8B-B14F-4D97-AF65-F5344CB8AC3E}">
        <p14:creationId xmlns:p14="http://schemas.microsoft.com/office/powerpoint/2010/main" val="32105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62357" y="2381428"/>
            <a:ext cx="41148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There is one big exception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this idea of cultural isolation.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1"/>
            <a:ext cx="5257800" cy="1905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peninsular shape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seasonally reversing winds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it possible for sailors to cross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Arabian Sea and Bay of Bengal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(even way back in Roman times).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27810" y="3429000"/>
            <a:ext cx="4922818" cy="1905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traders carried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silks and fine pottery from China,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glass, cloth, and iron from Rome,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spices from Arabia and Indonesia,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gold and ivory from Africa.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228600"/>
            <a:ext cx="3771900" cy="19050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This topic is explored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a student activity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presentation called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“The Belitung Shipwreck”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62357" y="2381428"/>
            <a:ext cx="4114800" cy="2514600"/>
          </a:xfrm>
          <a:prstGeom prst="wedgeRoundRectCallout">
            <a:avLst>
              <a:gd name="adj1" fmla="val 24282"/>
              <a:gd name="adj2" fmla="val -50202"/>
              <a:gd name="adj3" fmla="val 16667"/>
            </a:avLst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There is one big exception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this idea of cultural isolation.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1"/>
            <a:ext cx="5257800" cy="1905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peninsular shape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seasonally reversing winds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it possible for sailors to cross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Arabian Sea and Bay of Bengal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(even way back in Roman times).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27810" y="3429000"/>
            <a:ext cx="4922818" cy="1905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traders carried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silks and fine pottery from China,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glass, cloth, and iron from Rome,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spices from Arabia and Indonesia,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gold and ivory from Africa.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7372" y="3657600"/>
            <a:ext cx="4754134" cy="23622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time of the Islamic caliphs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(say around the year 900)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trading ports in Arabia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along the coast of 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among the richest cities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entire world.</a:t>
            </a:r>
          </a:p>
        </p:txBody>
      </p:sp>
    </p:spTree>
    <p:extLst>
      <p:ext uri="{BB962C8B-B14F-4D97-AF65-F5344CB8AC3E}">
        <p14:creationId xmlns:p14="http://schemas.microsoft.com/office/powerpoint/2010/main" val="18096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2514600"/>
            <a:ext cx="3864428" cy="3657600"/>
          </a:xfrm>
          <a:prstGeom prst="roundRect">
            <a:avLst>
              <a:gd name="adj" fmla="val 765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Meanwhile, in Europe,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Spain finally drove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Islamic Moors out.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Europeans began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sail around the world,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making colonies overseas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factories at home.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different combination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conditions gave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 Asia a new role.</a:t>
            </a:r>
          </a:p>
        </p:txBody>
      </p:sp>
    </p:spTree>
    <p:extLst>
      <p:ext uri="{BB962C8B-B14F-4D97-AF65-F5344CB8AC3E}">
        <p14:creationId xmlns:p14="http://schemas.microsoft.com/office/powerpoint/2010/main" val="8748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936170"/>
            <a:ext cx="3505200" cy="3407229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Remember that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crustal plate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holds 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moving northward.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it crossed a hot spot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deep inside the earth,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volcanoes erupted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spread lava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over a large area.</a:t>
            </a:r>
          </a:p>
        </p:txBody>
      </p:sp>
    </p:spTree>
    <p:extLst>
      <p:ext uri="{BB962C8B-B14F-4D97-AF65-F5344CB8AC3E}">
        <p14:creationId xmlns:p14="http://schemas.microsoft.com/office/powerpoint/2010/main" val="30028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300" y="2514600"/>
            <a:ext cx="3238500" cy="3124199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combined with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long growing season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monsoon rain,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volcanic soils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excellent fields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crops like cotton.</a:t>
            </a:r>
          </a:p>
        </p:txBody>
      </p:sp>
    </p:spTree>
    <p:extLst>
      <p:ext uri="{BB962C8B-B14F-4D97-AF65-F5344CB8AC3E}">
        <p14:creationId xmlns:p14="http://schemas.microsoft.com/office/powerpoint/2010/main" val="14432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300" y="2514600"/>
            <a:ext cx="3238500" cy="3124199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combined with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long growing season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monsoon rain,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volcanic soils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excellent fields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crops like cotton.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71800" y="4800602"/>
            <a:ext cx="3238500" cy="1295398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England needed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cotton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its new factories.</a:t>
            </a:r>
          </a:p>
        </p:txBody>
      </p:sp>
    </p:spTree>
    <p:extLst>
      <p:ext uri="{BB962C8B-B14F-4D97-AF65-F5344CB8AC3E}">
        <p14:creationId xmlns:p14="http://schemas.microsoft.com/office/powerpoint/2010/main" val="26807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" y="3733800"/>
            <a:ext cx="3238500" cy="17526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its powerful navy,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England conquered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 and made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into a colony.</a:t>
            </a:r>
          </a:p>
        </p:txBody>
      </p:sp>
    </p:spTree>
    <p:extLst>
      <p:ext uri="{BB962C8B-B14F-4D97-AF65-F5344CB8AC3E}">
        <p14:creationId xmlns:p14="http://schemas.microsoft.com/office/powerpoint/2010/main" val="5755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" y="3733800"/>
            <a:ext cx="3238500" cy="17526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its powerful navy,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England conquered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 and made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into a colony.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228600"/>
            <a:ext cx="3429000" cy="14478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clickable map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about European Colonialism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3124200"/>
            <a:ext cx="3505200" cy="2667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After a very long struggle, South Asia finally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gained independence.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can read about Gandhi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other resistance leaders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internet.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there was a problem.</a:t>
            </a:r>
          </a:p>
        </p:txBody>
      </p:sp>
    </p:spTree>
    <p:extLst>
      <p:ext uri="{BB962C8B-B14F-4D97-AF65-F5344CB8AC3E}">
        <p14:creationId xmlns:p14="http://schemas.microsoft.com/office/powerpoint/2010/main" val="21532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8" cy="669011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428" y="1447800"/>
            <a:ext cx="2895600" cy="2726477"/>
          </a:xfrm>
          <a:prstGeom prst="roundRect">
            <a:avLst>
              <a:gd name="adj" fmla="val 7656"/>
            </a:avLst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old map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(from the Imperial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Gazetteer of India)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shows the areas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Hinduism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the main religion. </a:t>
            </a:r>
          </a:p>
        </p:txBody>
      </p:sp>
    </p:spTree>
    <p:extLst>
      <p:ext uri="{BB962C8B-B14F-4D97-AF65-F5344CB8AC3E}">
        <p14:creationId xmlns:p14="http://schemas.microsoft.com/office/powerpoint/2010/main" val="4231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33800" y="381000"/>
            <a:ext cx="4038600" cy="23622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Like Europe, 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basically a large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peninsula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extends out from Eurasia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into the Indian Ocean, where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separates the Arabian Sea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the Bay of Bengal.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152400" y="3831772"/>
            <a:ext cx="4648200" cy="2057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   Definition: a </a:t>
            </a:r>
            <a:r>
              <a:rPr lang="en-US" b="1" dirty="0">
                <a:solidFill>
                  <a:srgbClr val="002060"/>
                </a:solidFill>
              </a:rPr>
              <a:t>peninsula</a:t>
            </a:r>
          </a:p>
          <a:p>
            <a:r>
              <a:rPr lang="en-US" dirty="0">
                <a:solidFill>
                  <a:srgbClr val="002060"/>
                </a:solidFill>
              </a:rPr>
              <a:t>   is like a “finger” of land</a:t>
            </a:r>
          </a:p>
          <a:p>
            <a:r>
              <a:rPr lang="en-US" dirty="0">
                <a:solidFill>
                  <a:srgbClr val="002060"/>
                </a:solidFill>
              </a:rPr>
              <a:t>      (or leg, arm, thumb, nose)</a:t>
            </a:r>
          </a:p>
          <a:p>
            <a:r>
              <a:rPr lang="en-US" dirty="0">
                <a:solidFill>
                  <a:srgbClr val="002060"/>
                </a:solidFill>
              </a:rPr>
              <a:t>   connected to a larger landmass</a:t>
            </a:r>
          </a:p>
          <a:p>
            <a:r>
              <a:rPr lang="en-US" dirty="0">
                <a:solidFill>
                  <a:srgbClr val="002060"/>
                </a:solidFill>
              </a:rPr>
              <a:t>   on one side, and surrounded</a:t>
            </a:r>
          </a:p>
          <a:p>
            <a:r>
              <a:rPr lang="en-US" dirty="0">
                <a:solidFill>
                  <a:srgbClr val="002060"/>
                </a:solidFill>
              </a:rPr>
              <a:t>   by water on the other three sides.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0803">
            <a:off x="3433465" y="3989338"/>
            <a:ext cx="1073419" cy="10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8" cy="66901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29000" y="4343400"/>
            <a:ext cx="2667000" cy="2077894"/>
          </a:xfrm>
          <a:prstGeom prst="wedgeRoundRectCallout">
            <a:avLst>
              <a:gd name="adj1" fmla="val 92853"/>
              <a:gd name="adj2" fmla="val -121101"/>
              <a:gd name="adj3" fmla="val 16667"/>
            </a:avLst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 that Hindus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less than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percent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population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several places.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4343400"/>
            <a:ext cx="2667000" cy="2077894"/>
          </a:xfrm>
          <a:prstGeom prst="wedgeRoundRectCallout">
            <a:avLst>
              <a:gd name="adj1" fmla="val -32226"/>
              <a:gd name="adj2" fmla="val -139844"/>
              <a:gd name="adj3" fmla="val 16667"/>
            </a:avLst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 that Hindus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less than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percent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population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several places.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428" y="1447800"/>
            <a:ext cx="2895600" cy="2726477"/>
          </a:xfrm>
          <a:prstGeom prst="roundRect">
            <a:avLst>
              <a:gd name="adj" fmla="val 7656"/>
            </a:avLst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old map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(from the Imperial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Gazetteer of India)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shows the areas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Hinduism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the main religion. </a:t>
            </a:r>
          </a:p>
        </p:txBody>
      </p:sp>
    </p:spTree>
    <p:extLst>
      <p:ext uri="{BB962C8B-B14F-4D97-AF65-F5344CB8AC3E}">
        <p14:creationId xmlns:p14="http://schemas.microsoft.com/office/powerpoint/2010/main" val="37090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7" cy="66901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428" y="1447800"/>
            <a:ext cx="2895600" cy="2726477"/>
          </a:xfrm>
          <a:prstGeom prst="roundRect">
            <a:avLst>
              <a:gd name="adj" fmla="val 7656"/>
            </a:avLst>
          </a:prstGeom>
          <a:solidFill>
            <a:srgbClr val="CC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This old map</a:t>
            </a:r>
          </a:p>
          <a:p>
            <a:pPr algn="ctr"/>
            <a:r>
              <a:rPr lang="en-US" sz="1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(from the same</a:t>
            </a:r>
          </a:p>
          <a:p>
            <a:pPr algn="ctr"/>
            <a:r>
              <a:rPr lang="en-US" sz="1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Imperial Gazetteer)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shows the areas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Islam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was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main religion. </a:t>
            </a:r>
          </a:p>
        </p:txBody>
      </p:sp>
    </p:spTree>
    <p:extLst>
      <p:ext uri="{BB962C8B-B14F-4D97-AF65-F5344CB8AC3E}">
        <p14:creationId xmlns:p14="http://schemas.microsoft.com/office/powerpoint/2010/main" val="25265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86092"/>
            <a:ext cx="7516587" cy="667745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428" y="1447800"/>
            <a:ext cx="2895600" cy="2726477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Hinduism and Islam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were the most important religions 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South Asia,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other religions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were locally important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several areas.</a:t>
            </a:r>
          </a:p>
        </p:txBody>
      </p:sp>
    </p:spTree>
    <p:extLst>
      <p:ext uri="{BB962C8B-B14F-4D97-AF65-F5344CB8AC3E}">
        <p14:creationId xmlns:p14="http://schemas.microsoft.com/office/powerpoint/2010/main" val="10903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2" cy="667745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4343400"/>
            <a:ext cx="3200400" cy="1676400"/>
          </a:xfrm>
          <a:prstGeom prst="wedgeRoundRectCallout">
            <a:avLst>
              <a:gd name="adj1" fmla="val 66446"/>
              <a:gd name="adj2" fmla="val -190140"/>
              <a:gd name="adj3" fmla="val 16667"/>
            </a:avLst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4114800"/>
            <a:ext cx="4136571" cy="2289561"/>
          </a:xfrm>
          <a:prstGeom prst="wedgeRoundRectCallout">
            <a:avLst>
              <a:gd name="adj1" fmla="val 115343"/>
              <a:gd name="adj2" fmla="val -98222"/>
              <a:gd name="adj3" fmla="val 16667"/>
            </a:avLst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political leaders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tried to solve the problem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religious differences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“partitioning” the area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into several separate countries.</a:t>
            </a:r>
          </a:p>
        </p:txBody>
      </p:sp>
    </p:spTree>
    <p:extLst>
      <p:ext uri="{BB962C8B-B14F-4D97-AF65-F5344CB8AC3E}">
        <p14:creationId xmlns:p14="http://schemas.microsoft.com/office/powerpoint/2010/main" val="2417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3323155"/>
            <a:ext cx="3679372" cy="2116877"/>
          </a:xfrm>
          <a:prstGeom prst="roundRect">
            <a:avLst>
              <a:gd name="adj" fmla="val 7656"/>
            </a:avLst>
          </a:prstGeom>
          <a:solidFill>
            <a:srgbClr val="CC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Unfortunately,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resulting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not pay much attention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things like language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the flow of water.</a:t>
            </a:r>
          </a:p>
        </p:txBody>
      </p:sp>
    </p:spTree>
    <p:extLst>
      <p:ext uri="{BB962C8B-B14F-4D97-AF65-F5344CB8AC3E}">
        <p14:creationId xmlns:p14="http://schemas.microsoft.com/office/powerpoint/2010/main" val="4430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3323155"/>
            <a:ext cx="3679372" cy="2116877"/>
          </a:xfrm>
          <a:prstGeom prst="roundRect">
            <a:avLst>
              <a:gd name="adj" fmla="val 7656"/>
            </a:avLst>
          </a:prstGeom>
          <a:solidFill>
            <a:srgbClr val="CC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Unfortunately,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resulting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not pay much attention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things like language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the flow of water.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889403" y="5440032"/>
            <a:ext cx="2367185" cy="1080511"/>
          </a:xfrm>
          <a:prstGeom prst="wedgeRoundRectCallout">
            <a:avLst>
              <a:gd name="adj1" fmla="val 70344"/>
              <a:gd name="adj2" fmla="val -352163"/>
              <a:gd name="adj3" fmla="val 16667"/>
            </a:avLst>
          </a:prstGeom>
          <a:solidFill>
            <a:srgbClr val="66CC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738215" y="5625089"/>
            <a:ext cx="1945591" cy="1080511"/>
          </a:xfrm>
          <a:prstGeom prst="wedgeRoundRectCallout">
            <a:avLst>
              <a:gd name="adj1" fmla="val 52737"/>
              <a:gd name="adj2" fmla="val -436260"/>
              <a:gd name="adj3" fmla="val 16667"/>
            </a:avLst>
          </a:prstGeom>
          <a:solidFill>
            <a:srgbClr val="66CC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1014" y="5257801"/>
            <a:ext cx="4500785" cy="1491348"/>
          </a:xfrm>
          <a:prstGeom prst="wedgeRoundRectCallout">
            <a:avLst>
              <a:gd name="adj1" fmla="val 53305"/>
              <a:gd name="adj2" fmla="val -214615"/>
              <a:gd name="adj3" fmla="val 16667"/>
            </a:avLst>
          </a:prstGeom>
          <a:solidFill>
            <a:srgbClr val="66CC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example, every major river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region starts in one country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goes through another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its way to the ocean.</a:t>
            </a:r>
          </a:p>
        </p:txBody>
      </p:sp>
    </p:spTree>
    <p:extLst>
      <p:ext uri="{BB962C8B-B14F-4D97-AF65-F5344CB8AC3E}">
        <p14:creationId xmlns:p14="http://schemas.microsoft.com/office/powerpoint/2010/main" val="1223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4800" y="3657600"/>
            <a:ext cx="3962400" cy="1828800"/>
          </a:xfrm>
          <a:prstGeom prst="wedgeRoundRectCallout">
            <a:avLst>
              <a:gd name="adj1" fmla="val 61593"/>
              <a:gd name="adj2" fmla="val -17216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area called Kashmir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focus of one dispute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how the land and water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should be divided.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14800" y="4588723"/>
            <a:ext cx="4517572" cy="2193077"/>
          </a:xfrm>
          <a:prstGeom prst="roundRect">
            <a:avLst>
              <a:gd name="adj" fmla="val 765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 of the border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deliberately left off of this map –</a:t>
            </a:r>
          </a:p>
          <a:p>
            <a:pPr algn="ctr"/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university colleague of mine,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well-known expert on South Asia,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barred from traveling in this area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he drew one of the borders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 way the government called wrong.</a:t>
            </a:r>
          </a:p>
        </p:txBody>
      </p:sp>
    </p:spTree>
    <p:extLst>
      <p:ext uri="{BB962C8B-B14F-4D97-AF65-F5344CB8AC3E}">
        <p14:creationId xmlns:p14="http://schemas.microsoft.com/office/powerpoint/2010/main" val="4184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9644"/>
            <a:ext cx="7494380" cy="66703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4572000"/>
            <a:ext cx="4365172" cy="1812077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 Asia today is a region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more than a billion people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(more than 4 times as many as the U.S.)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a rapidly growing economy.</a:t>
            </a:r>
          </a:p>
        </p:txBody>
      </p:sp>
    </p:spTree>
    <p:extLst>
      <p:ext uri="{BB962C8B-B14F-4D97-AF65-F5344CB8AC3E}">
        <p14:creationId xmlns:p14="http://schemas.microsoft.com/office/powerpoint/2010/main" val="10298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93" y="89644"/>
            <a:ext cx="7486407" cy="66703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4572000"/>
            <a:ext cx="4365172" cy="1812077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Unlike some colonial regions,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 Asia “inherited”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two valuable legacies - 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good railroad network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strong technical universities.</a:t>
            </a:r>
          </a:p>
        </p:txBody>
      </p:sp>
    </p:spTree>
    <p:extLst>
      <p:ext uri="{BB962C8B-B14F-4D97-AF65-F5344CB8AC3E}">
        <p14:creationId xmlns:p14="http://schemas.microsoft.com/office/powerpoint/2010/main" val="17436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93" y="89644"/>
            <a:ext cx="7486407" cy="66703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0" y="2351314"/>
            <a:ext cx="4495800" cy="2286000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have helped South Asia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become a prominent “player”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several hi-tech industries,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such as software design,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movie and music production,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computer-telecom help desks.</a:t>
            </a:r>
          </a:p>
        </p:txBody>
      </p:sp>
    </p:spTree>
    <p:extLst>
      <p:ext uri="{BB962C8B-B14F-4D97-AF65-F5344CB8AC3E}">
        <p14:creationId xmlns:p14="http://schemas.microsoft.com/office/powerpoint/2010/main" val="577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83019" y="1524000"/>
            <a:ext cx="2689968" cy="1752600"/>
          </a:xfrm>
          <a:prstGeom prst="wedgeRoundRectCallout">
            <a:avLst>
              <a:gd name="adj1" fmla="val 111046"/>
              <a:gd name="adj2" fmla="val -5194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Texas,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same scale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proper latitude.</a:t>
            </a:r>
          </a:p>
        </p:txBody>
      </p:sp>
    </p:spTree>
    <p:extLst>
      <p:ext uri="{BB962C8B-B14F-4D97-AF65-F5344CB8AC3E}">
        <p14:creationId xmlns:p14="http://schemas.microsoft.com/office/powerpoint/2010/main" val="13186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India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Cultural differences can arise as a result of: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India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Cultural differences can arise as a result of: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3570" y="2043943"/>
            <a:ext cx="711843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Isolation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who seldom interact with other cultures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can develop their own unique cultural ideas</a:t>
            </a:r>
          </a:p>
        </p:txBody>
      </p:sp>
    </p:spTree>
    <p:extLst>
      <p:ext uri="{BB962C8B-B14F-4D97-AF65-F5344CB8AC3E}">
        <p14:creationId xmlns:p14="http://schemas.microsoft.com/office/powerpoint/2010/main" val="39435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India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Cultural differences can arise as a result of: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3570" y="2043943"/>
            <a:ext cx="711843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Isolation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who seldom interact with other cultures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can develop their own unique cultural ideas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63570" y="2831668"/>
            <a:ext cx="6966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 connections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can adopt cultural ideas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from traders who come to their land</a:t>
            </a:r>
          </a:p>
        </p:txBody>
      </p:sp>
    </p:spTree>
    <p:extLst>
      <p:ext uri="{BB962C8B-B14F-4D97-AF65-F5344CB8AC3E}">
        <p14:creationId xmlns:p14="http://schemas.microsoft.com/office/powerpoint/2010/main" val="14416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India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Cultural differences can arise as a result of: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3570" y="2043943"/>
            <a:ext cx="711843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Isolation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who seldom interact with other cultures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can develop their own unique cultural ideas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63570" y="2831668"/>
            <a:ext cx="6966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 connections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can adopt cultural ideas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from traders who come to their land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3570" y="3597708"/>
            <a:ext cx="62802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Invasions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armies that invade an area often bring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different cultural ideas with them</a:t>
            </a:r>
          </a:p>
        </p:txBody>
      </p:sp>
    </p:spTree>
    <p:extLst>
      <p:ext uri="{BB962C8B-B14F-4D97-AF65-F5344CB8AC3E}">
        <p14:creationId xmlns:p14="http://schemas.microsoft.com/office/powerpoint/2010/main" val="8920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India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Cultural differences can arise as a result of: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3570" y="2043943"/>
            <a:ext cx="711843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Isolation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who seldom interact with other cultures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can develop their own unique cultural ideas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63570" y="2831668"/>
            <a:ext cx="6966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 connections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can adopt cultural ideas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from traders who come to their land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63570" y="4363748"/>
            <a:ext cx="643263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Religions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monks, scholars, and missionaries can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convince people to adopt new cultural ideas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3570" y="3597708"/>
            <a:ext cx="62802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Invasions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armies that invade an area often bring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different cultural ideas with them</a:t>
            </a:r>
          </a:p>
        </p:txBody>
      </p:sp>
    </p:spTree>
    <p:extLst>
      <p:ext uri="{BB962C8B-B14F-4D97-AF65-F5344CB8AC3E}">
        <p14:creationId xmlns:p14="http://schemas.microsoft.com/office/powerpoint/2010/main" val="10394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India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Cultural differences can arise as a result of: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3570" y="2043943"/>
            <a:ext cx="711843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Isolation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who seldom interact with other cultures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can develop their own unique cultural ideas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63570" y="5098645"/>
            <a:ext cx="650883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Colonialism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countries that claim colonies often try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to change the culture there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63570" y="2831668"/>
            <a:ext cx="6966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 connections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can adopt cultural ideas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from traders who come to their land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63570" y="4363748"/>
            <a:ext cx="643263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Religions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monks, scholars, and missionaries can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convince people to adopt new cultural ideas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3570" y="3597708"/>
            <a:ext cx="62802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Invasions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armies that invade an area often bring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different cultural ideas with them</a:t>
            </a:r>
          </a:p>
        </p:txBody>
      </p:sp>
    </p:spTree>
    <p:extLst>
      <p:ext uri="{BB962C8B-B14F-4D97-AF65-F5344CB8AC3E}">
        <p14:creationId xmlns:p14="http://schemas.microsoft.com/office/powerpoint/2010/main" val="447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India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Cultural differences can arise as a result of: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3570" y="2043943"/>
            <a:ext cx="711843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Isolation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who seldom interact with other cultures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can develop their own unique cultural ideas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63570" y="5833543"/>
            <a:ext cx="6889830" cy="623840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Migration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who move can bring cultural ideas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and mix them with ideas held by people around them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63570" y="5098645"/>
            <a:ext cx="650883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Colonialism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countries that claim colonies often try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to change the culture there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63570" y="2831668"/>
            <a:ext cx="69660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 connections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people can adopt cultural ideas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from traders who come to their land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63570" y="4363748"/>
            <a:ext cx="643263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Religions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monks, scholars, and missionaries can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convince people to adopt new cultural ideas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3570" y="3597708"/>
            <a:ext cx="62802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Invasions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armies that invade an area often bring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different cultural ideas with them</a:t>
            </a:r>
          </a:p>
        </p:txBody>
      </p:sp>
    </p:spTree>
    <p:extLst>
      <p:ext uri="{BB962C8B-B14F-4D97-AF65-F5344CB8AC3E}">
        <p14:creationId xmlns:p14="http://schemas.microsoft.com/office/powerpoint/2010/main" val="38475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7211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590800" y="685800"/>
            <a:ext cx="5984630" cy="2133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questions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9405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" y="304800"/>
            <a:ext cx="3124200" cy="1812077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the size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 Asia compare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Europe?</a:t>
            </a:r>
          </a:p>
        </p:txBody>
      </p:sp>
    </p:spTree>
    <p:extLst>
      <p:ext uri="{BB962C8B-B14F-4D97-AF65-F5344CB8AC3E}">
        <p14:creationId xmlns:p14="http://schemas.microsoft.com/office/powerpoint/2010/main" val="39885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3733800"/>
            <a:ext cx="4191000" cy="27432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 could put about eight states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big as Texas into South Asia,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most of 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closer to the equator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(and therefore hotter)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South Texas.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83019" y="1524000"/>
            <a:ext cx="2689968" cy="1752600"/>
          </a:xfrm>
          <a:prstGeom prst="wedgeRoundRectCallout">
            <a:avLst>
              <a:gd name="adj1" fmla="val 111046"/>
              <a:gd name="adj2" fmla="val -5194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is Texas,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same scale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proper latitude.</a:t>
            </a:r>
          </a:p>
        </p:txBody>
      </p:sp>
    </p:spTree>
    <p:extLst>
      <p:ext uri="{BB962C8B-B14F-4D97-AF65-F5344CB8AC3E}">
        <p14:creationId xmlns:p14="http://schemas.microsoft.com/office/powerpoint/2010/main" val="28376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86200" y="609600"/>
            <a:ext cx="4038600" cy="2057400"/>
          </a:xfrm>
          <a:prstGeom prst="wedgeRoundRectCallout">
            <a:avLst>
              <a:gd name="adj1" fmla="val -19638"/>
              <a:gd name="adj2" fmla="val 13653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you call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landform that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sticks out into an ocean,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like a large nose or thumb?</a:t>
            </a:r>
          </a:p>
        </p:txBody>
      </p:sp>
    </p:spTree>
    <p:extLst>
      <p:ext uri="{BB962C8B-B14F-4D97-AF65-F5344CB8AC3E}">
        <p14:creationId xmlns:p14="http://schemas.microsoft.com/office/powerpoint/2010/main" val="16502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3795" y="4038600"/>
            <a:ext cx="4343400" cy="2180182"/>
          </a:xfrm>
          <a:prstGeom prst="wedgeRoundRectCallout">
            <a:avLst>
              <a:gd name="adj1" fmla="val 59437"/>
              <a:gd name="adj2" fmla="val -1396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 some consequences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fact that most of India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closer to the equator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 Texas?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457200"/>
            <a:ext cx="2438400" cy="2362200"/>
          </a:xfrm>
          <a:prstGeom prst="wedgeRoundRectCallout">
            <a:avLst>
              <a:gd name="adj1" fmla="val 158712"/>
              <a:gd name="adj2" fmla="val 4598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think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part of Asia,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what land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it part of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distant 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geologic past?</a:t>
            </a:r>
          </a:p>
        </p:txBody>
      </p:sp>
    </p:spTree>
    <p:extLst>
      <p:ext uri="{BB962C8B-B14F-4D97-AF65-F5344CB8AC3E}">
        <p14:creationId xmlns:p14="http://schemas.microsoft.com/office/powerpoint/2010/main" val="26043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200"/>
            <a:ext cx="7524595" cy="669724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419600" y="2223071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62000" y="3048000"/>
            <a:ext cx="1905000" cy="2209800"/>
          </a:xfrm>
          <a:prstGeom prst="wedgeRoundRectCallout">
            <a:avLst>
              <a:gd name="adj1" fmla="val 169181"/>
              <a:gd name="adj2" fmla="val -2581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fast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this part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 crust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moving?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419600" y="1752600"/>
            <a:ext cx="1447800" cy="2348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3392166"/>
            <a:ext cx="2895600" cy="2185082"/>
          </a:xfrm>
          <a:prstGeom prst="roundRect">
            <a:avLst>
              <a:gd name="adj" fmla="val 765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main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consequence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this “collision”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crustal plates?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441248" y="2286000"/>
            <a:ext cx="4645351" cy="1981200"/>
          </a:xfrm>
          <a:prstGeom prst="wedgeRoundRectCallout">
            <a:avLst>
              <a:gd name="adj1" fmla="val 11035"/>
              <a:gd name="adj2" fmla="val -1091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 the Himalayas compare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 highest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United States?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0" y="2503099"/>
            <a:ext cx="4038600" cy="1843448"/>
          </a:xfrm>
          <a:prstGeom prst="roundRect">
            <a:avLst>
              <a:gd name="adj" fmla="val 7656"/>
            </a:avLst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a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monsoon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how can a mountain range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cause it to occur?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0" y="2503099"/>
            <a:ext cx="4038600" cy="1843448"/>
          </a:xfrm>
          <a:prstGeom prst="roundRect">
            <a:avLst>
              <a:gd name="adj" fmla="val 7656"/>
            </a:avLst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a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monsoon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how can a mountain range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cause it to occur?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276601" y="4047460"/>
            <a:ext cx="4572000" cy="151514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2060"/>
                </a:solidFill>
              </a:rPr>
              <a:t>     Definition:  a </a:t>
            </a:r>
            <a:r>
              <a:rPr lang="en-US" b="1" dirty="0">
                <a:solidFill>
                  <a:srgbClr val="002060"/>
                </a:solidFill>
              </a:rPr>
              <a:t>monsoon </a:t>
            </a:r>
            <a:r>
              <a:rPr lang="en-US" dirty="0">
                <a:solidFill>
                  <a:srgbClr val="002060"/>
                </a:solidFill>
              </a:rPr>
              <a:t>is </a:t>
            </a:r>
          </a:p>
          <a:p>
            <a:r>
              <a:rPr lang="en-US" dirty="0">
                <a:solidFill>
                  <a:srgbClr val="002060"/>
                </a:solidFill>
              </a:rPr>
              <a:t>        a seasonal reversal of wind direction</a:t>
            </a:r>
          </a:p>
          <a:p>
            <a:r>
              <a:rPr lang="en-US" dirty="0">
                <a:solidFill>
                  <a:srgbClr val="002060"/>
                </a:solidFill>
              </a:rPr>
              <a:t>        that brings heavy rain in summer </a:t>
            </a:r>
          </a:p>
          <a:p>
            <a:r>
              <a:rPr lang="en-US" dirty="0">
                <a:solidFill>
                  <a:srgbClr val="002060"/>
                </a:solidFill>
              </a:rPr>
              <a:t>        and very dry weather in winter</a:t>
            </a:r>
          </a:p>
        </p:txBody>
      </p:sp>
    </p:spTree>
    <p:extLst>
      <p:ext uri="{BB962C8B-B14F-4D97-AF65-F5344CB8AC3E}">
        <p14:creationId xmlns:p14="http://schemas.microsoft.com/office/powerpoint/2010/main" val="33503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3" y="76200"/>
            <a:ext cx="7516591" cy="669724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3232" y="1524000"/>
            <a:ext cx="5128368" cy="3657600"/>
          </a:xfrm>
          <a:prstGeom prst="wedgeRoundRectCallout">
            <a:avLst>
              <a:gd name="adj1" fmla="val 58438"/>
              <a:gd name="adj2" fmla="val -86728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Describe the situation in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winter: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1. air temperature?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2. position of the jet stream? </a:t>
            </a: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3. air pressure?</a:t>
            </a:r>
            <a:endParaRPr lang="en-US" sz="2000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4. wind direction?</a:t>
            </a:r>
          </a:p>
          <a:p>
            <a:endParaRPr lang="en-US" sz="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rainfall?</a:t>
            </a:r>
          </a:p>
        </p:txBody>
      </p:sp>
    </p:spTree>
    <p:extLst>
      <p:ext uri="{BB962C8B-B14F-4D97-AF65-F5344CB8AC3E}">
        <p14:creationId xmlns:p14="http://schemas.microsoft.com/office/powerpoint/2010/main" val="33648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3232" y="1521559"/>
            <a:ext cx="5128368" cy="3657600"/>
          </a:xfrm>
          <a:prstGeom prst="wedgeRoundRectCallout">
            <a:avLst>
              <a:gd name="adj1" fmla="val 58438"/>
              <a:gd name="adj2" fmla="val -86728"/>
              <a:gd name="adj3" fmla="val 16667"/>
            </a:avLst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Describe the situation in </a:t>
            </a:r>
            <a:r>
              <a:rPr lang="en-US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summer:</a:t>
            </a:r>
            <a:endParaRPr lang="en-US" sz="24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1. air temperature?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2. position of the jet stream? </a:t>
            </a: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3. air pressure?</a:t>
            </a:r>
            <a:endParaRPr lang="en-US" sz="2000" u="sng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4. wind direction?</a:t>
            </a:r>
          </a:p>
          <a:p>
            <a:endParaRPr lang="en-US" sz="6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5. rainfall?</a:t>
            </a:r>
          </a:p>
        </p:txBody>
      </p:sp>
    </p:spTree>
    <p:extLst>
      <p:ext uri="{BB962C8B-B14F-4D97-AF65-F5344CB8AC3E}">
        <p14:creationId xmlns:p14="http://schemas.microsoft.com/office/powerpoint/2010/main" val="10609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499" y="533400"/>
            <a:ext cx="2315357" cy="18288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Geologically,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separate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crustal plate.</a:t>
            </a:r>
          </a:p>
        </p:txBody>
      </p:sp>
    </p:spTree>
    <p:extLst>
      <p:ext uri="{BB962C8B-B14F-4D97-AF65-F5344CB8AC3E}">
        <p14:creationId xmlns:p14="http://schemas.microsoft.com/office/powerpoint/2010/main" val="6373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6201" y="3352800"/>
            <a:ext cx="3429000" cy="1828800"/>
          </a:xfrm>
          <a:prstGeom prst="wedgeRoundRectCallout">
            <a:avLst>
              <a:gd name="adj1" fmla="val 21138"/>
              <a:gd name="adj2" fmla="val -15620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result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this area when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jet stream runs into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 mountains?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94716" y="3657600"/>
            <a:ext cx="4248684" cy="1600200"/>
          </a:xfrm>
          <a:prstGeom prst="wedgeRoundRectCallout">
            <a:avLst>
              <a:gd name="adj1" fmla="val 82861"/>
              <a:gd name="adj2" fmla="val -164857"/>
              <a:gd name="adj3" fmla="val 16667"/>
            </a:avLst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happens in this area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 monsoon winds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hit the slopes of the Himalayas?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276600" y="3962400"/>
            <a:ext cx="4248684" cy="1600200"/>
          </a:xfrm>
          <a:prstGeom prst="wedgeRoundRectCallout">
            <a:avLst>
              <a:gd name="adj1" fmla="val 72756"/>
              <a:gd name="adj2" fmla="val -161284"/>
              <a:gd name="adj3" fmla="val 16667"/>
            </a:avLst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causes these rivers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flow parallel to each other?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main effect of that?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8775" y="1147662"/>
            <a:ext cx="1949182" cy="1608902"/>
          </a:xfrm>
          <a:custGeom>
            <a:avLst/>
            <a:gdLst>
              <a:gd name="connsiteX0" fmla="*/ 0 w 1752600"/>
              <a:gd name="connsiteY0" fmla="*/ 1066800 h 2133600"/>
              <a:gd name="connsiteX1" fmla="*/ 876300 w 1752600"/>
              <a:gd name="connsiteY1" fmla="*/ 0 h 2133600"/>
              <a:gd name="connsiteX2" fmla="*/ 1752600 w 1752600"/>
              <a:gd name="connsiteY2" fmla="*/ 1066800 h 2133600"/>
              <a:gd name="connsiteX3" fmla="*/ 876300 w 1752600"/>
              <a:gd name="connsiteY3" fmla="*/ 2133600 h 2133600"/>
              <a:gd name="connsiteX4" fmla="*/ 0 w 1752600"/>
              <a:gd name="connsiteY4" fmla="*/ 1066800 h 2133600"/>
              <a:gd name="connsiteX0" fmla="*/ 1005 w 1753605"/>
              <a:gd name="connsiteY0" fmla="*/ 1058255 h 2125055"/>
              <a:gd name="connsiteX1" fmla="*/ 1022584 w 1753605"/>
              <a:gd name="connsiteY1" fmla="*/ 0 h 2125055"/>
              <a:gd name="connsiteX2" fmla="*/ 1753605 w 1753605"/>
              <a:gd name="connsiteY2" fmla="*/ 1058255 h 2125055"/>
              <a:gd name="connsiteX3" fmla="*/ 877305 w 1753605"/>
              <a:gd name="connsiteY3" fmla="*/ 2125055 h 2125055"/>
              <a:gd name="connsiteX4" fmla="*/ 1005 w 1753605"/>
              <a:gd name="connsiteY4" fmla="*/ 1058255 h 2125055"/>
              <a:gd name="connsiteX0" fmla="*/ 611 w 1864306"/>
              <a:gd name="connsiteY0" fmla="*/ 1041171 h 2125075"/>
              <a:gd name="connsiteX1" fmla="*/ 1133285 w 1864306"/>
              <a:gd name="connsiteY1" fmla="*/ 8 h 2125075"/>
              <a:gd name="connsiteX2" fmla="*/ 1864306 w 1864306"/>
              <a:gd name="connsiteY2" fmla="*/ 1058263 h 2125075"/>
              <a:gd name="connsiteX3" fmla="*/ 988006 w 1864306"/>
              <a:gd name="connsiteY3" fmla="*/ 2125063 h 2125075"/>
              <a:gd name="connsiteX4" fmla="*/ 611 w 1864306"/>
              <a:gd name="connsiteY4" fmla="*/ 1041171 h 2125075"/>
              <a:gd name="connsiteX0" fmla="*/ 596 w 1744650"/>
              <a:gd name="connsiteY0" fmla="*/ 1041182 h 2125102"/>
              <a:gd name="connsiteX1" fmla="*/ 1133270 w 1744650"/>
              <a:gd name="connsiteY1" fmla="*/ 19 h 2125102"/>
              <a:gd name="connsiteX2" fmla="*/ 1744650 w 1744650"/>
              <a:gd name="connsiteY2" fmla="*/ 1066820 h 2125102"/>
              <a:gd name="connsiteX3" fmla="*/ 987991 w 1744650"/>
              <a:gd name="connsiteY3" fmla="*/ 2125074 h 2125102"/>
              <a:gd name="connsiteX4" fmla="*/ 596 w 1744650"/>
              <a:gd name="connsiteY4" fmla="*/ 1041182 h 2125102"/>
              <a:gd name="connsiteX0" fmla="*/ 1665 w 1745719"/>
              <a:gd name="connsiteY0" fmla="*/ 819000 h 1902920"/>
              <a:gd name="connsiteX1" fmla="*/ 1236888 w 1745719"/>
              <a:gd name="connsiteY1" fmla="*/ 27 h 1902920"/>
              <a:gd name="connsiteX2" fmla="*/ 1745719 w 1745719"/>
              <a:gd name="connsiteY2" fmla="*/ 844638 h 1902920"/>
              <a:gd name="connsiteX3" fmla="*/ 989060 w 1745719"/>
              <a:gd name="connsiteY3" fmla="*/ 1902892 h 1902920"/>
              <a:gd name="connsiteX4" fmla="*/ 1665 w 1745719"/>
              <a:gd name="connsiteY4" fmla="*/ 819000 h 1902920"/>
              <a:gd name="connsiteX0" fmla="*/ 4811 w 1748865"/>
              <a:gd name="connsiteY0" fmla="*/ 904454 h 1988374"/>
              <a:gd name="connsiteX1" fmla="*/ 1428042 w 1748865"/>
              <a:gd name="connsiteY1" fmla="*/ 23 h 1988374"/>
              <a:gd name="connsiteX2" fmla="*/ 1748865 w 1748865"/>
              <a:gd name="connsiteY2" fmla="*/ 930092 h 1988374"/>
              <a:gd name="connsiteX3" fmla="*/ 992206 w 1748865"/>
              <a:gd name="connsiteY3" fmla="*/ 1988346 h 1988374"/>
              <a:gd name="connsiteX4" fmla="*/ 4811 w 1748865"/>
              <a:gd name="connsiteY4" fmla="*/ 904454 h 1988374"/>
              <a:gd name="connsiteX0" fmla="*/ 1777 w 1745831"/>
              <a:gd name="connsiteY0" fmla="*/ 605370 h 1689290"/>
              <a:gd name="connsiteX1" fmla="*/ 1245547 w 1745831"/>
              <a:gd name="connsiteY1" fmla="*/ 42 h 1689290"/>
              <a:gd name="connsiteX2" fmla="*/ 1745831 w 1745831"/>
              <a:gd name="connsiteY2" fmla="*/ 631008 h 1689290"/>
              <a:gd name="connsiteX3" fmla="*/ 989172 w 1745831"/>
              <a:gd name="connsiteY3" fmla="*/ 1689262 h 1689290"/>
              <a:gd name="connsiteX4" fmla="*/ 1777 w 1745831"/>
              <a:gd name="connsiteY4" fmla="*/ 605370 h 1689290"/>
              <a:gd name="connsiteX0" fmla="*/ 1640 w 1822606"/>
              <a:gd name="connsiteY0" fmla="*/ 1194937 h 1729894"/>
              <a:gd name="connsiteX1" fmla="*/ 1322322 w 1822606"/>
              <a:gd name="connsiteY1" fmla="*/ 25587 h 1729894"/>
              <a:gd name="connsiteX2" fmla="*/ 1822606 w 1822606"/>
              <a:gd name="connsiteY2" fmla="*/ 656553 h 1729894"/>
              <a:gd name="connsiteX3" fmla="*/ 1065947 w 1822606"/>
              <a:gd name="connsiteY3" fmla="*/ 1714807 h 1729894"/>
              <a:gd name="connsiteX4" fmla="*/ 1640 w 1822606"/>
              <a:gd name="connsiteY4" fmla="*/ 1194937 h 1729894"/>
              <a:gd name="connsiteX0" fmla="*/ 9717 w 1830683"/>
              <a:gd name="connsiteY0" fmla="*/ 1194937 h 1790171"/>
              <a:gd name="connsiteX1" fmla="*/ 1330399 w 1830683"/>
              <a:gd name="connsiteY1" fmla="*/ 25587 h 1790171"/>
              <a:gd name="connsiteX2" fmla="*/ 1830683 w 1830683"/>
              <a:gd name="connsiteY2" fmla="*/ 656553 h 1790171"/>
              <a:gd name="connsiteX3" fmla="*/ 1074024 w 1830683"/>
              <a:gd name="connsiteY3" fmla="*/ 1714807 h 1790171"/>
              <a:gd name="connsiteX4" fmla="*/ 9717 w 1830683"/>
              <a:gd name="connsiteY4" fmla="*/ 1194937 h 1790171"/>
              <a:gd name="connsiteX0" fmla="*/ 9574 w 1847631"/>
              <a:gd name="connsiteY0" fmla="*/ 1022929 h 1732039"/>
              <a:gd name="connsiteX1" fmla="*/ 1347347 w 1847631"/>
              <a:gd name="connsiteY1" fmla="*/ 15949 h 1732039"/>
              <a:gd name="connsiteX2" fmla="*/ 1847631 w 1847631"/>
              <a:gd name="connsiteY2" fmla="*/ 646915 h 1732039"/>
              <a:gd name="connsiteX3" fmla="*/ 1090972 w 1847631"/>
              <a:gd name="connsiteY3" fmla="*/ 1705169 h 1732039"/>
              <a:gd name="connsiteX4" fmla="*/ 9574 w 1847631"/>
              <a:gd name="connsiteY4" fmla="*/ 1022929 h 1732039"/>
              <a:gd name="connsiteX0" fmla="*/ 2277 w 1840334"/>
              <a:gd name="connsiteY0" fmla="*/ 1022929 h 1626390"/>
              <a:gd name="connsiteX1" fmla="*/ 1340050 w 1840334"/>
              <a:gd name="connsiteY1" fmla="*/ 15949 h 1626390"/>
              <a:gd name="connsiteX2" fmla="*/ 1840334 w 1840334"/>
              <a:gd name="connsiteY2" fmla="*/ 646915 h 1626390"/>
              <a:gd name="connsiteX3" fmla="*/ 1040946 w 1840334"/>
              <a:gd name="connsiteY3" fmla="*/ 1619711 h 1626390"/>
              <a:gd name="connsiteX4" fmla="*/ 2277 w 1840334"/>
              <a:gd name="connsiteY4" fmla="*/ 1022929 h 1626390"/>
              <a:gd name="connsiteX0" fmla="*/ 8696 w 1855126"/>
              <a:gd name="connsiteY0" fmla="*/ 1022929 h 1624869"/>
              <a:gd name="connsiteX1" fmla="*/ 1346469 w 1855126"/>
              <a:gd name="connsiteY1" fmla="*/ 15949 h 1624869"/>
              <a:gd name="connsiteX2" fmla="*/ 1846753 w 1855126"/>
              <a:gd name="connsiteY2" fmla="*/ 646915 h 1624869"/>
              <a:gd name="connsiteX3" fmla="*/ 1047365 w 1855126"/>
              <a:gd name="connsiteY3" fmla="*/ 1619711 h 1624869"/>
              <a:gd name="connsiteX4" fmla="*/ 8696 w 1855126"/>
              <a:gd name="connsiteY4" fmla="*/ 1022929 h 1624869"/>
              <a:gd name="connsiteX0" fmla="*/ 2094 w 1925609"/>
              <a:gd name="connsiteY0" fmla="*/ 1140545 h 1639763"/>
              <a:gd name="connsiteX1" fmla="*/ 1425325 w 1925609"/>
              <a:gd name="connsiteY1" fmla="*/ 22469 h 1639763"/>
              <a:gd name="connsiteX2" fmla="*/ 1925609 w 1925609"/>
              <a:gd name="connsiteY2" fmla="*/ 653435 h 1639763"/>
              <a:gd name="connsiteX3" fmla="*/ 1126221 w 1925609"/>
              <a:gd name="connsiteY3" fmla="*/ 1626231 h 1639763"/>
              <a:gd name="connsiteX4" fmla="*/ 2094 w 1925609"/>
              <a:gd name="connsiteY4" fmla="*/ 1140545 h 1639763"/>
              <a:gd name="connsiteX0" fmla="*/ 3656 w 1927171"/>
              <a:gd name="connsiteY0" fmla="*/ 1140545 h 1645922"/>
              <a:gd name="connsiteX1" fmla="*/ 1426887 w 1927171"/>
              <a:gd name="connsiteY1" fmla="*/ 22469 h 1645922"/>
              <a:gd name="connsiteX2" fmla="*/ 1927171 w 1927171"/>
              <a:gd name="connsiteY2" fmla="*/ 653435 h 1645922"/>
              <a:gd name="connsiteX3" fmla="*/ 1127783 w 1927171"/>
              <a:gd name="connsiteY3" fmla="*/ 1626231 h 1645922"/>
              <a:gd name="connsiteX4" fmla="*/ 3656 w 1927171"/>
              <a:gd name="connsiteY4" fmla="*/ 1140545 h 1645922"/>
              <a:gd name="connsiteX0" fmla="*/ 3656 w 1950580"/>
              <a:gd name="connsiteY0" fmla="*/ 1159948 h 1665325"/>
              <a:gd name="connsiteX1" fmla="*/ 1426887 w 1950580"/>
              <a:gd name="connsiteY1" fmla="*/ 41872 h 1665325"/>
              <a:gd name="connsiteX2" fmla="*/ 1927171 w 1950580"/>
              <a:gd name="connsiteY2" fmla="*/ 672838 h 1665325"/>
              <a:gd name="connsiteX3" fmla="*/ 1127783 w 1950580"/>
              <a:gd name="connsiteY3" fmla="*/ 1645634 h 1665325"/>
              <a:gd name="connsiteX4" fmla="*/ 3656 w 1950580"/>
              <a:gd name="connsiteY4" fmla="*/ 1159948 h 1665325"/>
              <a:gd name="connsiteX0" fmla="*/ 59 w 1923574"/>
              <a:gd name="connsiteY0" fmla="*/ 1115133 h 1614063"/>
              <a:gd name="connsiteX1" fmla="*/ 1090004 w 1923574"/>
              <a:gd name="connsiteY1" fmla="*/ 48332 h 1614063"/>
              <a:gd name="connsiteX2" fmla="*/ 1923574 w 1923574"/>
              <a:gd name="connsiteY2" fmla="*/ 628023 h 1614063"/>
              <a:gd name="connsiteX3" fmla="*/ 1124186 w 1923574"/>
              <a:gd name="connsiteY3" fmla="*/ 1600819 h 1614063"/>
              <a:gd name="connsiteX4" fmla="*/ 59 w 1923574"/>
              <a:gd name="connsiteY4" fmla="*/ 1115133 h 1614063"/>
              <a:gd name="connsiteX0" fmla="*/ 30 w 1949182"/>
              <a:gd name="connsiteY0" fmla="*/ 1194598 h 1608902"/>
              <a:gd name="connsiteX1" fmla="*/ 1115612 w 1949182"/>
              <a:gd name="connsiteY1" fmla="*/ 33793 h 1608902"/>
              <a:gd name="connsiteX2" fmla="*/ 1949182 w 1949182"/>
              <a:gd name="connsiteY2" fmla="*/ 613484 h 1608902"/>
              <a:gd name="connsiteX3" fmla="*/ 1149794 w 1949182"/>
              <a:gd name="connsiteY3" fmla="*/ 1586280 h 1608902"/>
              <a:gd name="connsiteX4" fmla="*/ 30 w 1949182"/>
              <a:gd name="connsiteY4" fmla="*/ 1194598 h 16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82" h="1608902">
                <a:moveTo>
                  <a:pt x="30" y="1194598"/>
                </a:moveTo>
                <a:cubicBezTo>
                  <a:pt x="-5667" y="935850"/>
                  <a:pt x="790753" y="130645"/>
                  <a:pt x="1115612" y="33793"/>
                </a:cubicBezTo>
                <a:cubicBezTo>
                  <a:pt x="1440471" y="-63059"/>
                  <a:pt x="1949182" y="24307"/>
                  <a:pt x="1949182" y="613484"/>
                </a:cubicBezTo>
                <a:cubicBezTo>
                  <a:pt x="1949182" y="1202661"/>
                  <a:pt x="1474653" y="1489428"/>
                  <a:pt x="1149794" y="1586280"/>
                </a:cubicBezTo>
                <a:cubicBezTo>
                  <a:pt x="824935" y="1683132"/>
                  <a:pt x="5727" y="1453346"/>
                  <a:pt x="30" y="1194598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5548" y="64630"/>
            <a:ext cx="5112661" cy="2223739"/>
          </a:xfrm>
          <a:custGeom>
            <a:avLst/>
            <a:gdLst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521518 w 4774532"/>
              <a:gd name="connsiteY5" fmla="*/ 1617293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709526 w 4774532"/>
              <a:gd name="connsiteY5" fmla="*/ 1651476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1186 h 2215873"/>
              <a:gd name="connsiteX1" fmla="*/ 9054 w 4774532"/>
              <a:gd name="connsiteY1" fmla="*/ 662442 h 2215873"/>
              <a:gd name="connsiteX2" fmla="*/ 487619 w 4774532"/>
              <a:gd name="connsiteY2" fmla="*/ 72783 h 2215873"/>
              <a:gd name="connsiteX3" fmla="*/ 1419111 w 4774532"/>
              <a:gd name="connsiteY3" fmla="*/ 124057 h 2215873"/>
              <a:gd name="connsiteX4" fmla="*/ 2230961 w 4774532"/>
              <a:gd name="connsiteY4" fmla="*/ 1106824 h 2215873"/>
              <a:gd name="connsiteX5" fmla="*/ 2709526 w 4774532"/>
              <a:gd name="connsiteY5" fmla="*/ 1645208 h 2215873"/>
              <a:gd name="connsiteX6" fmla="*/ 3632471 w 4774532"/>
              <a:gd name="connsiteY6" fmla="*/ 1781941 h 2215873"/>
              <a:gd name="connsiteX7" fmla="*/ 4572509 w 4774532"/>
              <a:gd name="connsiteY7" fmla="*/ 1687938 h 2215873"/>
              <a:gd name="connsiteX8" fmla="*/ 4598146 w 4774532"/>
              <a:gd name="connsiteY8" fmla="*/ 2055407 h 2215873"/>
              <a:gd name="connsiteX9" fmla="*/ 2641159 w 4774532"/>
              <a:gd name="connsiteY9" fmla="*/ 2166502 h 2215873"/>
              <a:gd name="connsiteX10" fmla="*/ 1513114 w 4774532"/>
              <a:gd name="connsiteY10" fmla="*/ 1269194 h 2215873"/>
              <a:gd name="connsiteX11" fmla="*/ 1043096 w 4774532"/>
              <a:gd name="connsiteY11" fmla="*/ 713717 h 2215873"/>
              <a:gd name="connsiteX12" fmla="*/ 573077 w 4774532"/>
              <a:gd name="connsiteY12" fmla="*/ 944454 h 2215873"/>
              <a:gd name="connsiteX13" fmla="*/ 367978 w 4774532"/>
              <a:gd name="connsiteY13" fmla="*/ 1081186 h 2215873"/>
              <a:gd name="connsiteX14" fmla="*/ 188516 w 4774532"/>
              <a:gd name="connsiteY14" fmla="*/ 1081186 h 2215873"/>
              <a:gd name="connsiteX0" fmla="*/ 52608 w 4818085"/>
              <a:gd name="connsiteY0" fmla="*/ 1081186 h 2215873"/>
              <a:gd name="connsiteX1" fmla="*/ 52607 w 4818085"/>
              <a:gd name="connsiteY1" fmla="*/ 662442 h 2215873"/>
              <a:gd name="connsiteX2" fmla="*/ 531172 w 4818085"/>
              <a:gd name="connsiteY2" fmla="*/ 72783 h 2215873"/>
              <a:gd name="connsiteX3" fmla="*/ 1462664 w 4818085"/>
              <a:gd name="connsiteY3" fmla="*/ 124057 h 2215873"/>
              <a:gd name="connsiteX4" fmla="*/ 2274514 w 4818085"/>
              <a:gd name="connsiteY4" fmla="*/ 1106824 h 2215873"/>
              <a:gd name="connsiteX5" fmla="*/ 2753079 w 4818085"/>
              <a:gd name="connsiteY5" fmla="*/ 1645208 h 2215873"/>
              <a:gd name="connsiteX6" fmla="*/ 3676024 w 4818085"/>
              <a:gd name="connsiteY6" fmla="*/ 1781941 h 2215873"/>
              <a:gd name="connsiteX7" fmla="*/ 4616062 w 4818085"/>
              <a:gd name="connsiteY7" fmla="*/ 1687938 h 2215873"/>
              <a:gd name="connsiteX8" fmla="*/ 4641699 w 4818085"/>
              <a:gd name="connsiteY8" fmla="*/ 2055407 h 2215873"/>
              <a:gd name="connsiteX9" fmla="*/ 2684712 w 4818085"/>
              <a:gd name="connsiteY9" fmla="*/ 2166502 h 2215873"/>
              <a:gd name="connsiteX10" fmla="*/ 1556667 w 4818085"/>
              <a:gd name="connsiteY10" fmla="*/ 1269194 h 2215873"/>
              <a:gd name="connsiteX11" fmla="*/ 1086649 w 4818085"/>
              <a:gd name="connsiteY11" fmla="*/ 713717 h 2215873"/>
              <a:gd name="connsiteX12" fmla="*/ 616630 w 4818085"/>
              <a:gd name="connsiteY12" fmla="*/ 944454 h 2215873"/>
              <a:gd name="connsiteX13" fmla="*/ 411531 w 4818085"/>
              <a:gd name="connsiteY13" fmla="*/ 1081186 h 2215873"/>
              <a:gd name="connsiteX14" fmla="*/ 52608 w 4818085"/>
              <a:gd name="connsiteY14" fmla="*/ 1081186 h 2215873"/>
              <a:gd name="connsiteX0" fmla="*/ 18697 w 4920906"/>
              <a:gd name="connsiteY0" fmla="*/ 1183736 h 2215873"/>
              <a:gd name="connsiteX1" fmla="*/ 155428 w 4920906"/>
              <a:gd name="connsiteY1" fmla="*/ 662442 h 2215873"/>
              <a:gd name="connsiteX2" fmla="*/ 633993 w 4920906"/>
              <a:gd name="connsiteY2" fmla="*/ 72783 h 2215873"/>
              <a:gd name="connsiteX3" fmla="*/ 1565485 w 4920906"/>
              <a:gd name="connsiteY3" fmla="*/ 124057 h 2215873"/>
              <a:gd name="connsiteX4" fmla="*/ 2377335 w 4920906"/>
              <a:gd name="connsiteY4" fmla="*/ 1106824 h 2215873"/>
              <a:gd name="connsiteX5" fmla="*/ 2855900 w 4920906"/>
              <a:gd name="connsiteY5" fmla="*/ 1645208 h 2215873"/>
              <a:gd name="connsiteX6" fmla="*/ 3778845 w 4920906"/>
              <a:gd name="connsiteY6" fmla="*/ 1781941 h 2215873"/>
              <a:gd name="connsiteX7" fmla="*/ 4718883 w 4920906"/>
              <a:gd name="connsiteY7" fmla="*/ 1687938 h 2215873"/>
              <a:gd name="connsiteX8" fmla="*/ 4744520 w 4920906"/>
              <a:gd name="connsiteY8" fmla="*/ 2055407 h 2215873"/>
              <a:gd name="connsiteX9" fmla="*/ 2787533 w 4920906"/>
              <a:gd name="connsiteY9" fmla="*/ 2166502 h 2215873"/>
              <a:gd name="connsiteX10" fmla="*/ 1659488 w 4920906"/>
              <a:gd name="connsiteY10" fmla="*/ 1269194 h 2215873"/>
              <a:gd name="connsiteX11" fmla="*/ 1189470 w 4920906"/>
              <a:gd name="connsiteY11" fmla="*/ 713717 h 2215873"/>
              <a:gd name="connsiteX12" fmla="*/ 719451 w 4920906"/>
              <a:gd name="connsiteY12" fmla="*/ 944454 h 2215873"/>
              <a:gd name="connsiteX13" fmla="*/ 514352 w 4920906"/>
              <a:gd name="connsiteY13" fmla="*/ 1081186 h 2215873"/>
              <a:gd name="connsiteX14" fmla="*/ 18697 w 4920906"/>
              <a:gd name="connsiteY14" fmla="*/ 1183736 h 2215873"/>
              <a:gd name="connsiteX0" fmla="*/ 104182 w 5006391"/>
              <a:gd name="connsiteY0" fmla="*/ 1191602 h 2223739"/>
              <a:gd name="connsiteX1" fmla="*/ 52906 w 5006391"/>
              <a:gd name="connsiteY1" fmla="*/ 789949 h 2223739"/>
              <a:gd name="connsiteX2" fmla="*/ 719478 w 5006391"/>
              <a:gd name="connsiteY2" fmla="*/ 80649 h 2223739"/>
              <a:gd name="connsiteX3" fmla="*/ 1650970 w 5006391"/>
              <a:gd name="connsiteY3" fmla="*/ 131923 h 2223739"/>
              <a:gd name="connsiteX4" fmla="*/ 2462820 w 5006391"/>
              <a:gd name="connsiteY4" fmla="*/ 1114690 h 2223739"/>
              <a:gd name="connsiteX5" fmla="*/ 2941385 w 5006391"/>
              <a:gd name="connsiteY5" fmla="*/ 1653074 h 2223739"/>
              <a:gd name="connsiteX6" fmla="*/ 3864330 w 5006391"/>
              <a:gd name="connsiteY6" fmla="*/ 1789807 h 2223739"/>
              <a:gd name="connsiteX7" fmla="*/ 4804368 w 5006391"/>
              <a:gd name="connsiteY7" fmla="*/ 1695804 h 2223739"/>
              <a:gd name="connsiteX8" fmla="*/ 4830005 w 5006391"/>
              <a:gd name="connsiteY8" fmla="*/ 2063273 h 2223739"/>
              <a:gd name="connsiteX9" fmla="*/ 2873018 w 5006391"/>
              <a:gd name="connsiteY9" fmla="*/ 2174368 h 2223739"/>
              <a:gd name="connsiteX10" fmla="*/ 1744973 w 5006391"/>
              <a:gd name="connsiteY10" fmla="*/ 1277060 h 2223739"/>
              <a:gd name="connsiteX11" fmla="*/ 1274955 w 5006391"/>
              <a:gd name="connsiteY11" fmla="*/ 721583 h 2223739"/>
              <a:gd name="connsiteX12" fmla="*/ 804936 w 5006391"/>
              <a:gd name="connsiteY12" fmla="*/ 952320 h 2223739"/>
              <a:gd name="connsiteX13" fmla="*/ 599837 w 5006391"/>
              <a:gd name="connsiteY13" fmla="*/ 1089052 h 2223739"/>
              <a:gd name="connsiteX14" fmla="*/ 104182 w 5006391"/>
              <a:gd name="connsiteY14" fmla="*/ 119160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47243 w 5112249"/>
              <a:gd name="connsiteY5" fmla="*/ 1653074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64334 w 5112249"/>
              <a:gd name="connsiteY5" fmla="*/ 1576162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64334 w 5112661"/>
              <a:gd name="connsiteY5" fmla="*/ 1576162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72880 w 5112661"/>
              <a:gd name="connsiteY5" fmla="*/ 1533433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2661" h="2223739">
                <a:moveTo>
                  <a:pt x="39124" y="1353972"/>
                </a:moveTo>
                <a:cubicBezTo>
                  <a:pt x="-52031" y="1304122"/>
                  <a:pt x="27729" y="1002169"/>
                  <a:pt x="158764" y="789949"/>
                </a:cubicBezTo>
                <a:cubicBezTo>
                  <a:pt x="289799" y="577729"/>
                  <a:pt x="558992" y="190320"/>
                  <a:pt x="825336" y="80649"/>
                </a:cubicBezTo>
                <a:cubicBezTo>
                  <a:pt x="1091680" y="-29022"/>
                  <a:pt x="1466271" y="-40417"/>
                  <a:pt x="1756828" y="131923"/>
                </a:cubicBezTo>
                <a:cubicBezTo>
                  <a:pt x="2047385" y="304263"/>
                  <a:pt x="2349336" y="881105"/>
                  <a:pt x="2568678" y="1114690"/>
                </a:cubicBezTo>
                <a:cubicBezTo>
                  <a:pt x="2788020" y="1348275"/>
                  <a:pt x="2840719" y="1433732"/>
                  <a:pt x="3072880" y="1533433"/>
                </a:cubicBezTo>
                <a:cubicBezTo>
                  <a:pt x="3305041" y="1633134"/>
                  <a:pt x="3655418" y="1685833"/>
                  <a:pt x="3961642" y="1712895"/>
                </a:cubicBezTo>
                <a:cubicBezTo>
                  <a:pt x="4267866" y="1739957"/>
                  <a:pt x="4747856" y="1637408"/>
                  <a:pt x="4910226" y="1695804"/>
                </a:cubicBezTo>
                <a:cubicBezTo>
                  <a:pt x="5072596" y="1754200"/>
                  <a:pt x="5257755" y="1983512"/>
                  <a:pt x="4935863" y="2063273"/>
                </a:cubicBezTo>
                <a:cubicBezTo>
                  <a:pt x="4613971" y="2143034"/>
                  <a:pt x="3493048" y="2305403"/>
                  <a:pt x="2978876" y="2174368"/>
                </a:cubicBezTo>
                <a:cubicBezTo>
                  <a:pt x="2464704" y="2043333"/>
                  <a:pt x="2117175" y="1519191"/>
                  <a:pt x="1850831" y="1277060"/>
                </a:cubicBezTo>
                <a:cubicBezTo>
                  <a:pt x="1584487" y="1034929"/>
                  <a:pt x="1537486" y="775706"/>
                  <a:pt x="1380813" y="721583"/>
                </a:cubicBezTo>
                <a:cubicBezTo>
                  <a:pt x="1224140" y="667460"/>
                  <a:pt x="1023314" y="891075"/>
                  <a:pt x="910794" y="952320"/>
                </a:cubicBezTo>
                <a:cubicBezTo>
                  <a:pt x="798274" y="1013565"/>
                  <a:pt x="850973" y="1022110"/>
                  <a:pt x="705695" y="1089052"/>
                </a:cubicBezTo>
                <a:cubicBezTo>
                  <a:pt x="560417" y="1155994"/>
                  <a:pt x="130279" y="1403822"/>
                  <a:pt x="39124" y="1353972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50522" y="1084276"/>
            <a:ext cx="1196881" cy="3082587"/>
          </a:xfrm>
          <a:custGeom>
            <a:avLst/>
            <a:gdLst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61616 h 3082587"/>
              <a:gd name="connsiteX16" fmla="*/ 275007 w 1197909"/>
              <a:gd name="connsiteY16" fmla="*/ 565062 h 3082587"/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95799 h 3082587"/>
              <a:gd name="connsiteX16" fmla="*/ 275007 w 1197909"/>
              <a:gd name="connsiteY16" fmla="*/ 565062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6881" h="3082587">
                <a:moveTo>
                  <a:pt x="231250" y="616337"/>
                </a:moveTo>
                <a:cubicBezTo>
                  <a:pt x="155762" y="565062"/>
                  <a:pt x="9060" y="632004"/>
                  <a:pt x="514" y="488150"/>
                </a:cubicBezTo>
                <a:cubicBezTo>
                  <a:pt x="-8032" y="344296"/>
                  <a:pt x="91669" y="243171"/>
                  <a:pt x="179975" y="163410"/>
                </a:cubicBezTo>
                <a:cubicBezTo>
                  <a:pt x="268281" y="83649"/>
                  <a:pt x="396469" y="-34567"/>
                  <a:pt x="530353" y="9586"/>
                </a:cubicBezTo>
                <a:cubicBezTo>
                  <a:pt x="664237" y="53739"/>
                  <a:pt x="873609" y="220382"/>
                  <a:pt x="983280" y="428330"/>
                </a:cubicBezTo>
                <a:cubicBezTo>
                  <a:pt x="1092951" y="636278"/>
                  <a:pt x="1159893" y="983807"/>
                  <a:pt x="1188379" y="1257272"/>
                </a:cubicBezTo>
                <a:cubicBezTo>
                  <a:pt x="1216865" y="1530737"/>
                  <a:pt x="1165590" y="1794232"/>
                  <a:pt x="1154196" y="2069122"/>
                </a:cubicBezTo>
                <a:cubicBezTo>
                  <a:pt x="1142802" y="2344012"/>
                  <a:pt x="1181258" y="2741391"/>
                  <a:pt x="1120013" y="2906610"/>
                </a:cubicBezTo>
                <a:cubicBezTo>
                  <a:pt x="1058768" y="3071829"/>
                  <a:pt x="862215" y="3114557"/>
                  <a:pt x="786727" y="3060434"/>
                </a:cubicBezTo>
                <a:cubicBezTo>
                  <a:pt x="711239" y="3006311"/>
                  <a:pt x="708390" y="2651661"/>
                  <a:pt x="667085" y="2581870"/>
                </a:cubicBezTo>
                <a:cubicBezTo>
                  <a:pt x="625780" y="2512079"/>
                  <a:pt x="575931" y="2586142"/>
                  <a:pt x="538899" y="2641690"/>
                </a:cubicBezTo>
                <a:cubicBezTo>
                  <a:pt x="501867" y="2697238"/>
                  <a:pt x="484775" y="2953612"/>
                  <a:pt x="444895" y="2915156"/>
                </a:cubicBezTo>
                <a:cubicBezTo>
                  <a:pt x="405015" y="2876700"/>
                  <a:pt x="292495" y="2593264"/>
                  <a:pt x="299616" y="2410954"/>
                </a:cubicBezTo>
                <a:cubicBezTo>
                  <a:pt x="306738" y="2228644"/>
                  <a:pt x="416409" y="2014999"/>
                  <a:pt x="487624" y="1821294"/>
                </a:cubicBezTo>
                <a:cubicBezTo>
                  <a:pt x="558839" y="1627589"/>
                  <a:pt x="732603" y="1425339"/>
                  <a:pt x="726906" y="1248726"/>
                </a:cubicBezTo>
                <a:cubicBezTo>
                  <a:pt x="721209" y="1072113"/>
                  <a:pt x="536050" y="901197"/>
                  <a:pt x="453441" y="795799"/>
                </a:cubicBezTo>
                <a:cubicBezTo>
                  <a:pt x="370832" y="690401"/>
                  <a:pt x="306738" y="667612"/>
                  <a:pt x="231250" y="61633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29000" y="2647340"/>
            <a:ext cx="4038600" cy="2300648"/>
          </a:xfrm>
          <a:prstGeom prst="roundRect">
            <a:avLst>
              <a:gd name="adj" fmla="val 7656"/>
            </a:avLst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consequence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this combination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very dry desert,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world’s highest mountains,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parallel canyons?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8775" y="1147662"/>
            <a:ext cx="1949182" cy="1608902"/>
          </a:xfrm>
          <a:custGeom>
            <a:avLst/>
            <a:gdLst>
              <a:gd name="connsiteX0" fmla="*/ 0 w 1752600"/>
              <a:gd name="connsiteY0" fmla="*/ 1066800 h 2133600"/>
              <a:gd name="connsiteX1" fmla="*/ 876300 w 1752600"/>
              <a:gd name="connsiteY1" fmla="*/ 0 h 2133600"/>
              <a:gd name="connsiteX2" fmla="*/ 1752600 w 1752600"/>
              <a:gd name="connsiteY2" fmla="*/ 1066800 h 2133600"/>
              <a:gd name="connsiteX3" fmla="*/ 876300 w 1752600"/>
              <a:gd name="connsiteY3" fmla="*/ 2133600 h 2133600"/>
              <a:gd name="connsiteX4" fmla="*/ 0 w 1752600"/>
              <a:gd name="connsiteY4" fmla="*/ 1066800 h 2133600"/>
              <a:gd name="connsiteX0" fmla="*/ 1005 w 1753605"/>
              <a:gd name="connsiteY0" fmla="*/ 1058255 h 2125055"/>
              <a:gd name="connsiteX1" fmla="*/ 1022584 w 1753605"/>
              <a:gd name="connsiteY1" fmla="*/ 0 h 2125055"/>
              <a:gd name="connsiteX2" fmla="*/ 1753605 w 1753605"/>
              <a:gd name="connsiteY2" fmla="*/ 1058255 h 2125055"/>
              <a:gd name="connsiteX3" fmla="*/ 877305 w 1753605"/>
              <a:gd name="connsiteY3" fmla="*/ 2125055 h 2125055"/>
              <a:gd name="connsiteX4" fmla="*/ 1005 w 1753605"/>
              <a:gd name="connsiteY4" fmla="*/ 1058255 h 2125055"/>
              <a:gd name="connsiteX0" fmla="*/ 611 w 1864306"/>
              <a:gd name="connsiteY0" fmla="*/ 1041171 h 2125075"/>
              <a:gd name="connsiteX1" fmla="*/ 1133285 w 1864306"/>
              <a:gd name="connsiteY1" fmla="*/ 8 h 2125075"/>
              <a:gd name="connsiteX2" fmla="*/ 1864306 w 1864306"/>
              <a:gd name="connsiteY2" fmla="*/ 1058263 h 2125075"/>
              <a:gd name="connsiteX3" fmla="*/ 988006 w 1864306"/>
              <a:gd name="connsiteY3" fmla="*/ 2125063 h 2125075"/>
              <a:gd name="connsiteX4" fmla="*/ 611 w 1864306"/>
              <a:gd name="connsiteY4" fmla="*/ 1041171 h 2125075"/>
              <a:gd name="connsiteX0" fmla="*/ 596 w 1744650"/>
              <a:gd name="connsiteY0" fmla="*/ 1041182 h 2125102"/>
              <a:gd name="connsiteX1" fmla="*/ 1133270 w 1744650"/>
              <a:gd name="connsiteY1" fmla="*/ 19 h 2125102"/>
              <a:gd name="connsiteX2" fmla="*/ 1744650 w 1744650"/>
              <a:gd name="connsiteY2" fmla="*/ 1066820 h 2125102"/>
              <a:gd name="connsiteX3" fmla="*/ 987991 w 1744650"/>
              <a:gd name="connsiteY3" fmla="*/ 2125074 h 2125102"/>
              <a:gd name="connsiteX4" fmla="*/ 596 w 1744650"/>
              <a:gd name="connsiteY4" fmla="*/ 1041182 h 2125102"/>
              <a:gd name="connsiteX0" fmla="*/ 1665 w 1745719"/>
              <a:gd name="connsiteY0" fmla="*/ 819000 h 1902920"/>
              <a:gd name="connsiteX1" fmla="*/ 1236888 w 1745719"/>
              <a:gd name="connsiteY1" fmla="*/ 27 h 1902920"/>
              <a:gd name="connsiteX2" fmla="*/ 1745719 w 1745719"/>
              <a:gd name="connsiteY2" fmla="*/ 844638 h 1902920"/>
              <a:gd name="connsiteX3" fmla="*/ 989060 w 1745719"/>
              <a:gd name="connsiteY3" fmla="*/ 1902892 h 1902920"/>
              <a:gd name="connsiteX4" fmla="*/ 1665 w 1745719"/>
              <a:gd name="connsiteY4" fmla="*/ 819000 h 1902920"/>
              <a:gd name="connsiteX0" fmla="*/ 4811 w 1748865"/>
              <a:gd name="connsiteY0" fmla="*/ 904454 h 1988374"/>
              <a:gd name="connsiteX1" fmla="*/ 1428042 w 1748865"/>
              <a:gd name="connsiteY1" fmla="*/ 23 h 1988374"/>
              <a:gd name="connsiteX2" fmla="*/ 1748865 w 1748865"/>
              <a:gd name="connsiteY2" fmla="*/ 930092 h 1988374"/>
              <a:gd name="connsiteX3" fmla="*/ 992206 w 1748865"/>
              <a:gd name="connsiteY3" fmla="*/ 1988346 h 1988374"/>
              <a:gd name="connsiteX4" fmla="*/ 4811 w 1748865"/>
              <a:gd name="connsiteY4" fmla="*/ 904454 h 1988374"/>
              <a:gd name="connsiteX0" fmla="*/ 1777 w 1745831"/>
              <a:gd name="connsiteY0" fmla="*/ 605370 h 1689290"/>
              <a:gd name="connsiteX1" fmla="*/ 1245547 w 1745831"/>
              <a:gd name="connsiteY1" fmla="*/ 42 h 1689290"/>
              <a:gd name="connsiteX2" fmla="*/ 1745831 w 1745831"/>
              <a:gd name="connsiteY2" fmla="*/ 631008 h 1689290"/>
              <a:gd name="connsiteX3" fmla="*/ 989172 w 1745831"/>
              <a:gd name="connsiteY3" fmla="*/ 1689262 h 1689290"/>
              <a:gd name="connsiteX4" fmla="*/ 1777 w 1745831"/>
              <a:gd name="connsiteY4" fmla="*/ 605370 h 1689290"/>
              <a:gd name="connsiteX0" fmla="*/ 1640 w 1822606"/>
              <a:gd name="connsiteY0" fmla="*/ 1194937 h 1729894"/>
              <a:gd name="connsiteX1" fmla="*/ 1322322 w 1822606"/>
              <a:gd name="connsiteY1" fmla="*/ 25587 h 1729894"/>
              <a:gd name="connsiteX2" fmla="*/ 1822606 w 1822606"/>
              <a:gd name="connsiteY2" fmla="*/ 656553 h 1729894"/>
              <a:gd name="connsiteX3" fmla="*/ 1065947 w 1822606"/>
              <a:gd name="connsiteY3" fmla="*/ 1714807 h 1729894"/>
              <a:gd name="connsiteX4" fmla="*/ 1640 w 1822606"/>
              <a:gd name="connsiteY4" fmla="*/ 1194937 h 1729894"/>
              <a:gd name="connsiteX0" fmla="*/ 9717 w 1830683"/>
              <a:gd name="connsiteY0" fmla="*/ 1194937 h 1790171"/>
              <a:gd name="connsiteX1" fmla="*/ 1330399 w 1830683"/>
              <a:gd name="connsiteY1" fmla="*/ 25587 h 1790171"/>
              <a:gd name="connsiteX2" fmla="*/ 1830683 w 1830683"/>
              <a:gd name="connsiteY2" fmla="*/ 656553 h 1790171"/>
              <a:gd name="connsiteX3" fmla="*/ 1074024 w 1830683"/>
              <a:gd name="connsiteY3" fmla="*/ 1714807 h 1790171"/>
              <a:gd name="connsiteX4" fmla="*/ 9717 w 1830683"/>
              <a:gd name="connsiteY4" fmla="*/ 1194937 h 1790171"/>
              <a:gd name="connsiteX0" fmla="*/ 9574 w 1847631"/>
              <a:gd name="connsiteY0" fmla="*/ 1022929 h 1732039"/>
              <a:gd name="connsiteX1" fmla="*/ 1347347 w 1847631"/>
              <a:gd name="connsiteY1" fmla="*/ 15949 h 1732039"/>
              <a:gd name="connsiteX2" fmla="*/ 1847631 w 1847631"/>
              <a:gd name="connsiteY2" fmla="*/ 646915 h 1732039"/>
              <a:gd name="connsiteX3" fmla="*/ 1090972 w 1847631"/>
              <a:gd name="connsiteY3" fmla="*/ 1705169 h 1732039"/>
              <a:gd name="connsiteX4" fmla="*/ 9574 w 1847631"/>
              <a:gd name="connsiteY4" fmla="*/ 1022929 h 1732039"/>
              <a:gd name="connsiteX0" fmla="*/ 2277 w 1840334"/>
              <a:gd name="connsiteY0" fmla="*/ 1022929 h 1626390"/>
              <a:gd name="connsiteX1" fmla="*/ 1340050 w 1840334"/>
              <a:gd name="connsiteY1" fmla="*/ 15949 h 1626390"/>
              <a:gd name="connsiteX2" fmla="*/ 1840334 w 1840334"/>
              <a:gd name="connsiteY2" fmla="*/ 646915 h 1626390"/>
              <a:gd name="connsiteX3" fmla="*/ 1040946 w 1840334"/>
              <a:gd name="connsiteY3" fmla="*/ 1619711 h 1626390"/>
              <a:gd name="connsiteX4" fmla="*/ 2277 w 1840334"/>
              <a:gd name="connsiteY4" fmla="*/ 1022929 h 1626390"/>
              <a:gd name="connsiteX0" fmla="*/ 8696 w 1855126"/>
              <a:gd name="connsiteY0" fmla="*/ 1022929 h 1624869"/>
              <a:gd name="connsiteX1" fmla="*/ 1346469 w 1855126"/>
              <a:gd name="connsiteY1" fmla="*/ 15949 h 1624869"/>
              <a:gd name="connsiteX2" fmla="*/ 1846753 w 1855126"/>
              <a:gd name="connsiteY2" fmla="*/ 646915 h 1624869"/>
              <a:gd name="connsiteX3" fmla="*/ 1047365 w 1855126"/>
              <a:gd name="connsiteY3" fmla="*/ 1619711 h 1624869"/>
              <a:gd name="connsiteX4" fmla="*/ 8696 w 1855126"/>
              <a:gd name="connsiteY4" fmla="*/ 1022929 h 1624869"/>
              <a:gd name="connsiteX0" fmla="*/ 2094 w 1925609"/>
              <a:gd name="connsiteY0" fmla="*/ 1140545 h 1639763"/>
              <a:gd name="connsiteX1" fmla="*/ 1425325 w 1925609"/>
              <a:gd name="connsiteY1" fmla="*/ 22469 h 1639763"/>
              <a:gd name="connsiteX2" fmla="*/ 1925609 w 1925609"/>
              <a:gd name="connsiteY2" fmla="*/ 653435 h 1639763"/>
              <a:gd name="connsiteX3" fmla="*/ 1126221 w 1925609"/>
              <a:gd name="connsiteY3" fmla="*/ 1626231 h 1639763"/>
              <a:gd name="connsiteX4" fmla="*/ 2094 w 1925609"/>
              <a:gd name="connsiteY4" fmla="*/ 1140545 h 1639763"/>
              <a:gd name="connsiteX0" fmla="*/ 3656 w 1927171"/>
              <a:gd name="connsiteY0" fmla="*/ 1140545 h 1645922"/>
              <a:gd name="connsiteX1" fmla="*/ 1426887 w 1927171"/>
              <a:gd name="connsiteY1" fmla="*/ 22469 h 1645922"/>
              <a:gd name="connsiteX2" fmla="*/ 1927171 w 1927171"/>
              <a:gd name="connsiteY2" fmla="*/ 653435 h 1645922"/>
              <a:gd name="connsiteX3" fmla="*/ 1127783 w 1927171"/>
              <a:gd name="connsiteY3" fmla="*/ 1626231 h 1645922"/>
              <a:gd name="connsiteX4" fmla="*/ 3656 w 1927171"/>
              <a:gd name="connsiteY4" fmla="*/ 1140545 h 1645922"/>
              <a:gd name="connsiteX0" fmla="*/ 3656 w 1950580"/>
              <a:gd name="connsiteY0" fmla="*/ 1159948 h 1665325"/>
              <a:gd name="connsiteX1" fmla="*/ 1426887 w 1950580"/>
              <a:gd name="connsiteY1" fmla="*/ 41872 h 1665325"/>
              <a:gd name="connsiteX2" fmla="*/ 1927171 w 1950580"/>
              <a:gd name="connsiteY2" fmla="*/ 672838 h 1665325"/>
              <a:gd name="connsiteX3" fmla="*/ 1127783 w 1950580"/>
              <a:gd name="connsiteY3" fmla="*/ 1645634 h 1665325"/>
              <a:gd name="connsiteX4" fmla="*/ 3656 w 1950580"/>
              <a:gd name="connsiteY4" fmla="*/ 1159948 h 1665325"/>
              <a:gd name="connsiteX0" fmla="*/ 59 w 1923574"/>
              <a:gd name="connsiteY0" fmla="*/ 1115133 h 1614063"/>
              <a:gd name="connsiteX1" fmla="*/ 1090004 w 1923574"/>
              <a:gd name="connsiteY1" fmla="*/ 48332 h 1614063"/>
              <a:gd name="connsiteX2" fmla="*/ 1923574 w 1923574"/>
              <a:gd name="connsiteY2" fmla="*/ 628023 h 1614063"/>
              <a:gd name="connsiteX3" fmla="*/ 1124186 w 1923574"/>
              <a:gd name="connsiteY3" fmla="*/ 1600819 h 1614063"/>
              <a:gd name="connsiteX4" fmla="*/ 59 w 1923574"/>
              <a:gd name="connsiteY4" fmla="*/ 1115133 h 1614063"/>
              <a:gd name="connsiteX0" fmla="*/ 30 w 1949182"/>
              <a:gd name="connsiteY0" fmla="*/ 1194598 h 1608902"/>
              <a:gd name="connsiteX1" fmla="*/ 1115612 w 1949182"/>
              <a:gd name="connsiteY1" fmla="*/ 33793 h 1608902"/>
              <a:gd name="connsiteX2" fmla="*/ 1949182 w 1949182"/>
              <a:gd name="connsiteY2" fmla="*/ 613484 h 1608902"/>
              <a:gd name="connsiteX3" fmla="*/ 1149794 w 1949182"/>
              <a:gd name="connsiteY3" fmla="*/ 1586280 h 1608902"/>
              <a:gd name="connsiteX4" fmla="*/ 30 w 1949182"/>
              <a:gd name="connsiteY4" fmla="*/ 1194598 h 16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82" h="1608902">
                <a:moveTo>
                  <a:pt x="30" y="1194598"/>
                </a:moveTo>
                <a:cubicBezTo>
                  <a:pt x="-5667" y="935850"/>
                  <a:pt x="790753" y="130645"/>
                  <a:pt x="1115612" y="33793"/>
                </a:cubicBezTo>
                <a:cubicBezTo>
                  <a:pt x="1440471" y="-63059"/>
                  <a:pt x="1949182" y="24307"/>
                  <a:pt x="1949182" y="613484"/>
                </a:cubicBezTo>
                <a:cubicBezTo>
                  <a:pt x="1949182" y="1202661"/>
                  <a:pt x="1474653" y="1489428"/>
                  <a:pt x="1149794" y="1586280"/>
                </a:cubicBezTo>
                <a:cubicBezTo>
                  <a:pt x="824935" y="1683132"/>
                  <a:pt x="5727" y="1453346"/>
                  <a:pt x="30" y="1194598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65548" y="64630"/>
            <a:ext cx="5112661" cy="2223739"/>
          </a:xfrm>
          <a:custGeom>
            <a:avLst/>
            <a:gdLst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521518 w 4774532"/>
              <a:gd name="connsiteY5" fmla="*/ 1617293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7454 h 2222141"/>
              <a:gd name="connsiteX1" fmla="*/ 9054 w 4774532"/>
              <a:gd name="connsiteY1" fmla="*/ 668710 h 2222141"/>
              <a:gd name="connsiteX2" fmla="*/ 487619 w 4774532"/>
              <a:gd name="connsiteY2" fmla="*/ 79051 h 2222141"/>
              <a:gd name="connsiteX3" fmla="*/ 1419111 w 4774532"/>
              <a:gd name="connsiteY3" fmla="*/ 130325 h 2222141"/>
              <a:gd name="connsiteX4" fmla="*/ 2230961 w 4774532"/>
              <a:gd name="connsiteY4" fmla="*/ 1215641 h 2222141"/>
              <a:gd name="connsiteX5" fmla="*/ 2709526 w 4774532"/>
              <a:gd name="connsiteY5" fmla="*/ 1651476 h 2222141"/>
              <a:gd name="connsiteX6" fmla="*/ 3632471 w 4774532"/>
              <a:gd name="connsiteY6" fmla="*/ 1788209 h 2222141"/>
              <a:gd name="connsiteX7" fmla="*/ 4572509 w 4774532"/>
              <a:gd name="connsiteY7" fmla="*/ 1694206 h 2222141"/>
              <a:gd name="connsiteX8" fmla="*/ 4598146 w 4774532"/>
              <a:gd name="connsiteY8" fmla="*/ 2061675 h 2222141"/>
              <a:gd name="connsiteX9" fmla="*/ 2641159 w 4774532"/>
              <a:gd name="connsiteY9" fmla="*/ 2172770 h 2222141"/>
              <a:gd name="connsiteX10" fmla="*/ 1513114 w 4774532"/>
              <a:gd name="connsiteY10" fmla="*/ 1275462 h 2222141"/>
              <a:gd name="connsiteX11" fmla="*/ 1043096 w 4774532"/>
              <a:gd name="connsiteY11" fmla="*/ 719985 h 2222141"/>
              <a:gd name="connsiteX12" fmla="*/ 573077 w 4774532"/>
              <a:gd name="connsiteY12" fmla="*/ 950722 h 2222141"/>
              <a:gd name="connsiteX13" fmla="*/ 367978 w 4774532"/>
              <a:gd name="connsiteY13" fmla="*/ 1087454 h 2222141"/>
              <a:gd name="connsiteX14" fmla="*/ 188516 w 4774532"/>
              <a:gd name="connsiteY14" fmla="*/ 1087454 h 2222141"/>
              <a:gd name="connsiteX0" fmla="*/ 188516 w 4774532"/>
              <a:gd name="connsiteY0" fmla="*/ 1081186 h 2215873"/>
              <a:gd name="connsiteX1" fmla="*/ 9054 w 4774532"/>
              <a:gd name="connsiteY1" fmla="*/ 662442 h 2215873"/>
              <a:gd name="connsiteX2" fmla="*/ 487619 w 4774532"/>
              <a:gd name="connsiteY2" fmla="*/ 72783 h 2215873"/>
              <a:gd name="connsiteX3" fmla="*/ 1419111 w 4774532"/>
              <a:gd name="connsiteY3" fmla="*/ 124057 h 2215873"/>
              <a:gd name="connsiteX4" fmla="*/ 2230961 w 4774532"/>
              <a:gd name="connsiteY4" fmla="*/ 1106824 h 2215873"/>
              <a:gd name="connsiteX5" fmla="*/ 2709526 w 4774532"/>
              <a:gd name="connsiteY5" fmla="*/ 1645208 h 2215873"/>
              <a:gd name="connsiteX6" fmla="*/ 3632471 w 4774532"/>
              <a:gd name="connsiteY6" fmla="*/ 1781941 h 2215873"/>
              <a:gd name="connsiteX7" fmla="*/ 4572509 w 4774532"/>
              <a:gd name="connsiteY7" fmla="*/ 1687938 h 2215873"/>
              <a:gd name="connsiteX8" fmla="*/ 4598146 w 4774532"/>
              <a:gd name="connsiteY8" fmla="*/ 2055407 h 2215873"/>
              <a:gd name="connsiteX9" fmla="*/ 2641159 w 4774532"/>
              <a:gd name="connsiteY9" fmla="*/ 2166502 h 2215873"/>
              <a:gd name="connsiteX10" fmla="*/ 1513114 w 4774532"/>
              <a:gd name="connsiteY10" fmla="*/ 1269194 h 2215873"/>
              <a:gd name="connsiteX11" fmla="*/ 1043096 w 4774532"/>
              <a:gd name="connsiteY11" fmla="*/ 713717 h 2215873"/>
              <a:gd name="connsiteX12" fmla="*/ 573077 w 4774532"/>
              <a:gd name="connsiteY12" fmla="*/ 944454 h 2215873"/>
              <a:gd name="connsiteX13" fmla="*/ 367978 w 4774532"/>
              <a:gd name="connsiteY13" fmla="*/ 1081186 h 2215873"/>
              <a:gd name="connsiteX14" fmla="*/ 188516 w 4774532"/>
              <a:gd name="connsiteY14" fmla="*/ 1081186 h 2215873"/>
              <a:gd name="connsiteX0" fmla="*/ 52608 w 4818085"/>
              <a:gd name="connsiteY0" fmla="*/ 1081186 h 2215873"/>
              <a:gd name="connsiteX1" fmla="*/ 52607 w 4818085"/>
              <a:gd name="connsiteY1" fmla="*/ 662442 h 2215873"/>
              <a:gd name="connsiteX2" fmla="*/ 531172 w 4818085"/>
              <a:gd name="connsiteY2" fmla="*/ 72783 h 2215873"/>
              <a:gd name="connsiteX3" fmla="*/ 1462664 w 4818085"/>
              <a:gd name="connsiteY3" fmla="*/ 124057 h 2215873"/>
              <a:gd name="connsiteX4" fmla="*/ 2274514 w 4818085"/>
              <a:gd name="connsiteY4" fmla="*/ 1106824 h 2215873"/>
              <a:gd name="connsiteX5" fmla="*/ 2753079 w 4818085"/>
              <a:gd name="connsiteY5" fmla="*/ 1645208 h 2215873"/>
              <a:gd name="connsiteX6" fmla="*/ 3676024 w 4818085"/>
              <a:gd name="connsiteY6" fmla="*/ 1781941 h 2215873"/>
              <a:gd name="connsiteX7" fmla="*/ 4616062 w 4818085"/>
              <a:gd name="connsiteY7" fmla="*/ 1687938 h 2215873"/>
              <a:gd name="connsiteX8" fmla="*/ 4641699 w 4818085"/>
              <a:gd name="connsiteY8" fmla="*/ 2055407 h 2215873"/>
              <a:gd name="connsiteX9" fmla="*/ 2684712 w 4818085"/>
              <a:gd name="connsiteY9" fmla="*/ 2166502 h 2215873"/>
              <a:gd name="connsiteX10" fmla="*/ 1556667 w 4818085"/>
              <a:gd name="connsiteY10" fmla="*/ 1269194 h 2215873"/>
              <a:gd name="connsiteX11" fmla="*/ 1086649 w 4818085"/>
              <a:gd name="connsiteY11" fmla="*/ 713717 h 2215873"/>
              <a:gd name="connsiteX12" fmla="*/ 616630 w 4818085"/>
              <a:gd name="connsiteY12" fmla="*/ 944454 h 2215873"/>
              <a:gd name="connsiteX13" fmla="*/ 411531 w 4818085"/>
              <a:gd name="connsiteY13" fmla="*/ 1081186 h 2215873"/>
              <a:gd name="connsiteX14" fmla="*/ 52608 w 4818085"/>
              <a:gd name="connsiteY14" fmla="*/ 1081186 h 2215873"/>
              <a:gd name="connsiteX0" fmla="*/ 18697 w 4920906"/>
              <a:gd name="connsiteY0" fmla="*/ 1183736 h 2215873"/>
              <a:gd name="connsiteX1" fmla="*/ 155428 w 4920906"/>
              <a:gd name="connsiteY1" fmla="*/ 662442 h 2215873"/>
              <a:gd name="connsiteX2" fmla="*/ 633993 w 4920906"/>
              <a:gd name="connsiteY2" fmla="*/ 72783 h 2215873"/>
              <a:gd name="connsiteX3" fmla="*/ 1565485 w 4920906"/>
              <a:gd name="connsiteY3" fmla="*/ 124057 h 2215873"/>
              <a:gd name="connsiteX4" fmla="*/ 2377335 w 4920906"/>
              <a:gd name="connsiteY4" fmla="*/ 1106824 h 2215873"/>
              <a:gd name="connsiteX5" fmla="*/ 2855900 w 4920906"/>
              <a:gd name="connsiteY5" fmla="*/ 1645208 h 2215873"/>
              <a:gd name="connsiteX6" fmla="*/ 3778845 w 4920906"/>
              <a:gd name="connsiteY6" fmla="*/ 1781941 h 2215873"/>
              <a:gd name="connsiteX7" fmla="*/ 4718883 w 4920906"/>
              <a:gd name="connsiteY7" fmla="*/ 1687938 h 2215873"/>
              <a:gd name="connsiteX8" fmla="*/ 4744520 w 4920906"/>
              <a:gd name="connsiteY8" fmla="*/ 2055407 h 2215873"/>
              <a:gd name="connsiteX9" fmla="*/ 2787533 w 4920906"/>
              <a:gd name="connsiteY9" fmla="*/ 2166502 h 2215873"/>
              <a:gd name="connsiteX10" fmla="*/ 1659488 w 4920906"/>
              <a:gd name="connsiteY10" fmla="*/ 1269194 h 2215873"/>
              <a:gd name="connsiteX11" fmla="*/ 1189470 w 4920906"/>
              <a:gd name="connsiteY11" fmla="*/ 713717 h 2215873"/>
              <a:gd name="connsiteX12" fmla="*/ 719451 w 4920906"/>
              <a:gd name="connsiteY12" fmla="*/ 944454 h 2215873"/>
              <a:gd name="connsiteX13" fmla="*/ 514352 w 4920906"/>
              <a:gd name="connsiteY13" fmla="*/ 1081186 h 2215873"/>
              <a:gd name="connsiteX14" fmla="*/ 18697 w 4920906"/>
              <a:gd name="connsiteY14" fmla="*/ 1183736 h 2215873"/>
              <a:gd name="connsiteX0" fmla="*/ 104182 w 5006391"/>
              <a:gd name="connsiteY0" fmla="*/ 1191602 h 2223739"/>
              <a:gd name="connsiteX1" fmla="*/ 52906 w 5006391"/>
              <a:gd name="connsiteY1" fmla="*/ 789949 h 2223739"/>
              <a:gd name="connsiteX2" fmla="*/ 719478 w 5006391"/>
              <a:gd name="connsiteY2" fmla="*/ 80649 h 2223739"/>
              <a:gd name="connsiteX3" fmla="*/ 1650970 w 5006391"/>
              <a:gd name="connsiteY3" fmla="*/ 131923 h 2223739"/>
              <a:gd name="connsiteX4" fmla="*/ 2462820 w 5006391"/>
              <a:gd name="connsiteY4" fmla="*/ 1114690 h 2223739"/>
              <a:gd name="connsiteX5" fmla="*/ 2941385 w 5006391"/>
              <a:gd name="connsiteY5" fmla="*/ 1653074 h 2223739"/>
              <a:gd name="connsiteX6" fmla="*/ 3864330 w 5006391"/>
              <a:gd name="connsiteY6" fmla="*/ 1789807 h 2223739"/>
              <a:gd name="connsiteX7" fmla="*/ 4804368 w 5006391"/>
              <a:gd name="connsiteY7" fmla="*/ 1695804 h 2223739"/>
              <a:gd name="connsiteX8" fmla="*/ 4830005 w 5006391"/>
              <a:gd name="connsiteY8" fmla="*/ 2063273 h 2223739"/>
              <a:gd name="connsiteX9" fmla="*/ 2873018 w 5006391"/>
              <a:gd name="connsiteY9" fmla="*/ 2174368 h 2223739"/>
              <a:gd name="connsiteX10" fmla="*/ 1744973 w 5006391"/>
              <a:gd name="connsiteY10" fmla="*/ 1277060 h 2223739"/>
              <a:gd name="connsiteX11" fmla="*/ 1274955 w 5006391"/>
              <a:gd name="connsiteY11" fmla="*/ 721583 h 2223739"/>
              <a:gd name="connsiteX12" fmla="*/ 804936 w 5006391"/>
              <a:gd name="connsiteY12" fmla="*/ 952320 h 2223739"/>
              <a:gd name="connsiteX13" fmla="*/ 599837 w 5006391"/>
              <a:gd name="connsiteY13" fmla="*/ 1089052 h 2223739"/>
              <a:gd name="connsiteX14" fmla="*/ 104182 w 5006391"/>
              <a:gd name="connsiteY14" fmla="*/ 119160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47243 w 5112249"/>
              <a:gd name="connsiteY5" fmla="*/ 1653074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249"/>
              <a:gd name="connsiteY0" fmla="*/ 1353972 h 2223739"/>
              <a:gd name="connsiteX1" fmla="*/ 158764 w 5112249"/>
              <a:gd name="connsiteY1" fmla="*/ 789949 h 2223739"/>
              <a:gd name="connsiteX2" fmla="*/ 825336 w 5112249"/>
              <a:gd name="connsiteY2" fmla="*/ 80649 h 2223739"/>
              <a:gd name="connsiteX3" fmla="*/ 1756828 w 5112249"/>
              <a:gd name="connsiteY3" fmla="*/ 131923 h 2223739"/>
              <a:gd name="connsiteX4" fmla="*/ 2568678 w 5112249"/>
              <a:gd name="connsiteY4" fmla="*/ 1114690 h 2223739"/>
              <a:gd name="connsiteX5" fmla="*/ 3064334 w 5112249"/>
              <a:gd name="connsiteY5" fmla="*/ 1576162 h 2223739"/>
              <a:gd name="connsiteX6" fmla="*/ 3970188 w 5112249"/>
              <a:gd name="connsiteY6" fmla="*/ 1789807 h 2223739"/>
              <a:gd name="connsiteX7" fmla="*/ 4910226 w 5112249"/>
              <a:gd name="connsiteY7" fmla="*/ 1695804 h 2223739"/>
              <a:gd name="connsiteX8" fmla="*/ 4935863 w 5112249"/>
              <a:gd name="connsiteY8" fmla="*/ 2063273 h 2223739"/>
              <a:gd name="connsiteX9" fmla="*/ 2978876 w 5112249"/>
              <a:gd name="connsiteY9" fmla="*/ 2174368 h 2223739"/>
              <a:gd name="connsiteX10" fmla="*/ 1850831 w 5112249"/>
              <a:gd name="connsiteY10" fmla="*/ 1277060 h 2223739"/>
              <a:gd name="connsiteX11" fmla="*/ 1380813 w 5112249"/>
              <a:gd name="connsiteY11" fmla="*/ 721583 h 2223739"/>
              <a:gd name="connsiteX12" fmla="*/ 910794 w 5112249"/>
              <a:gd name="connsiteY12" fmla="*/ 952320 h 2223739"/>
              <a:gd name="connsiteX13" fmla="*/ 705695 w 5112249"/>
              <a:gd name="connsiteY13" fmla="*/ 1089052 h 2223739"/>
              <a:gd name="connsiteX14" fmla="*/ 39124 w 5112249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64334 w 5112661"/>
              <a:gd name="connsiteY5" fmla="*/ 1576162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  <a:gd name="connsiteX0" fmla="*/ 39124 w 5112661"/>
              <a:gd name="connsiteY0" fmla="*/ 1353972 h 2223739"/>
              <a:gd name="connsiteX1" fmla="*/ 158764 w 5112661"/>
              <a:gd name="connsiteY1" fmla="*/ 789949 h 2223739"/>
              <a:gd name="connsiteX2" fmla="*/ 825336 w 5112661"/>
              <a:gd name="connsiteY2" fmla="*/ 80649 h 2223739"/>
              <a:gd name="connsiteX3" fmla="*/ 1756828 w 5112661"/>
              <a:gd name="connsiteY3" fmla="*/ 131923 h 2223739"/>
              <a:gd name="connsiteX4" fmla="*/ 2568678 w 5112661"/>
              <a:gd name="connsiteY4" fmla="*/ 1114690 h 2223739"/>
              <a:gd name="connsiteX5" fmla="*/ 3072880 w 5112661"/>
              <a:gd name="connsiteY5" fmla="*/ 1533433 h 2223739"/>
              <a:gd name="connsiteX6" fmla="*/ 3961642 w 5112661"/>
              <a:gd name="connsiteY6" fmla="*/ 1712895 h 2223739"/>
              <a:gd name="connsiteX7" fmla="*/ 4910226 w 5112661"/>
              <a:gd name="connsiteY7" fmla="*/ 1695804 h 2223739"/>
              <a:gd name="connsiteX8" fmla="*/ 4935863 w 5112661"/>
              <a:gd name="connsiteY8" fmla="*/ 2063273 h 2223739"/>
              <a:gd name="connsiteX9" fmla="*/ 2978876 w 5112661"/>
              <a:gd name="connsiteY9" fmla="*/ 2174368 h 2223739"/>
              <a:gd name="connsiteX10" fmla="*/ 1850831 w 5112661"/>
              <a:gd name="connsiteY10" fmla="*/ 1277060 h 2223739"/>
              <a:gd name="connsiteX11" fmla="*/ 1380813 w 5112661"/>
              <a:gd name="connsiteY11" fmla="*/ 721583 h 2223739"/>
              <a:gd name="connsiteX12" fmla="*/ 910794 w 5112661"/>
              <a:gd name="connsiteY12" fmla="*/ 952320 h 2223739"/>
              <a:gd name="connsiteX13" fmla="*/ 705695 w 5112661"/>
              <a:gd name="connsiteY13" fmla="*/ 1089052 h 2223739"/>
              <a:gd name="connsiteX14" fmla="*/ 39124 w 5112661"/>
              <a:gd name="connsiteY14" fmla="*/ 1353972 h 222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2661" h="2223739">
                <a:moveTo>
                  <a:pt x="39124" y="1353972"/>
                </a:moveTo>
                <a:cubicBezTo>
                  <a:pt x="-52031" y="1304122"/>
                  <a:pt x="27729" y="1002169"/>
                  <a:pt x="158764" y="789949"/>
                </a:cubicBezTo>
                <a:cubicBezTo>
                  <a:pt x="289799" y="577729"/>
                  <a:pt x="558992" y="190320"/>
                  <a:pt x="825336" y="80649"/>
                </a:cubicBezTo>
                <a:cubicBezTo>
                  <a:pt x="1091680" y="-29022"/>
                  <a:pt x="1466271" y="-40417"/>
                  <a:pt x="1756828" y="131923"/>
                </a:cubicBezTo>
                <a:cubicBezTo>
                  <a:pt x="2047385" y="304263"/>
                  <a:pt x="2349336" y="881105"/>
                  <a:pt x="2568678" y="1114690"/>
                </a:cubicBezTo>
                <a:cubicBezTo>
                  <a:pt x="2788020" y="1348275"/>
                  <a:pt x="2840719" y="1433732"/>
                  <a:pt x="3072880" y="1533433"/>
                </a:cubicBezTo>
                <a:cubicBezTo>
                  <a:pt x="3305041" y="1633134"/>
                  <a:pt x="3655418" y="1685833"/>
                  <a:pt x="3961642" y="1712895"/>
                </a:cubicBezTo>
                <a:cubicBezTo>
                  <a:pt x="4267866" y="1739957"/>
                  <a:pt x="4747856" y="1637408"/>
                  <a:pt x="4910226" y="1695804"/>
                </a:cubicBezTo>
                <a:cubicBezTo>
                  <a:pt x="5072596" y="1754200"/>
                  <a:pt x="5257755" y="1983512"/>
                  <a:pt x="4935863" y="2063273"/>
                </a:cubicBezTo>
                <a:cubicBezTo>
                  <a:pt x="4613971" y="2143034"/>
                  <a:pt x="3493048" y="2305403"/>
                  <a:pt x="2978876" y="2174368"/>
                </a:cubicBezTo>
                <a:cubicBezTo>
                  <a:pt x="2464704" y="2043333"/>
                  <a:pt x="2117175" y="1519191"/>
                  <a:pt x="1850831" y="1277060"/>
                </a:cubicBezTo>
                <a:cubicBezTo>
                  <a:pt x="1584487" y="1034929"/>
                  <a:pt x="1537486" y="775706"/>
                  <a:pt x="1380813" y="721583"/>
                </a:cubicBezTo>
                <a:cubicBezTo>
                  <a:pt x="1224140" y="667460"/>
                  <a:pt x="1023314" y="891075"/>
                  <a:pt x="910794" y="952320"/>
                </a:cubicBezTo>
                <a:cubicBezTo>
                  <a:pt x="798274" y="1013565"/>
                  <a:pt x="850973" y="1022110"/>
                  <a:pt x="705695" y="1089052"/>
                </a:cubicBezTo>
                <a:cubicBezTo>
                  <a:pt x="560417" y="1155994"/>
                  <a:pt x="130279" y="1403822"/>
                  <a:pt x="39124" y="1353972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50522" y="1084276"/>
            <a:ext cx="1196881" cy="3082587"/>
          </a:xfrm>
          <a:custGeom>
            <a:avLst/>
            <a:gdLst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61616 h 3082587"/>
              <a:gd name="connsiteX16" fmla="*/ 275007 w 1197909"/>
              <a:gd name="connsiteY16" fmla="*/ 565062 h 3082587"/>
              <a:gd name="connsiteX0" fmla="*/ 275007 w 1197909"/>
              <a:gd name="connsiteY0" fmla="*/ 565062 h 3082587"/>
              <a:gd name="connsiteX1" fmla="*/ 1542 w 1197909"/>
              <a:gd name="connsiteY1" fmla="*/ 488150 h 3082587"/>
              <a:gd name="connsiteX2" fmla="*/ 181003 w 1197909"/>
              <a:gd name="connsiteY2" fmla="*/ 163410 h 3082587"/>
              <a:gd name="connsiteX3" fmla="*/ 531381 w 1197909"/>
              <a:gd name="connsiteY3" fmla="*/ 9586 h 3082587"/>
              <a:gd name="connsiteX4" fmla="*/ 984308 w 1197909"/>
              <a:gd name="connsiteY4" fmla="*/ 428330 h 3082587"/>
              <a:gd name="connsiteX5" fmla="*/ 1189407 w 1197909"/>
              <a:gd name="connsiteY5" fmla="*/ 1257272 h 3082587"/>
              <a:gd name="connsiteX6" fmla="*/ 1155224 w 1197909"/>
              <a:gd name="connsiteY6" fmla="*/ 2069122 h 3082587"/>
              <a:gd name="connsiteX7" fmla="*/ 1121041 w 1197909"/>
              <a:gd name="connsiteY7" fmla="*/ 2906610 h 3082587"/>
              <a:gd name="connsiteX8" fmla="*/ 787755 w 1197909"/>
              <a:gd name="connsiteY8" fmla="*/ 3060434 h 3082587"/>
              <a:gd name="connsiteX9" fmla="*/ 668113 w 1197909"/>
              <a:gd name="connsiteY9" fmla="*/ 2581870 h 3082587"/>
              <a:gd name="connsiteX10" fmla="*/ 539927 w 1197909"/>
              <a:gd name="connsiteY10" fmla="*/ 2641690 h 3082587"/>
              <a:gd name="connsiteX11" fmla="*/ 445923 w 1197909"/>
              <a:gd name="connsiteY11" fmla="*/ 2915156 h 3082587"/>
              <a:gd name="connsiteX12" fmla="*/ 300644 w 1197909"/>
              <a:gd name="connsiteY12" fmla="*/ 2410954 h 3082587"/>
              <a:gd name="connsiteX13" fmla="*/ 488652 w 1197909"/>
              <a:gd name="connsiteY13" fmla="*/ 1821294 h 3082587"/>
              <a:gd name="connsiteX14" fmla="*/ 727934 w 1197909"/>
              <a:gd name="connsiteY14" fmla="*/ 1248726 h 3082587"/>
              <a:gd name="connsiteX15" fmla="*/ 454469 w 1197909"/>
              <a:gd name="connsiteY15" fmla="*/ 795799 h 3082587"/>
              <a:gd name="connsiteX16" fmla="*/ 275007 w 1197909"/>
              <a:gd name="connsiteY16" fmla="*/ 565062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  <a:gd name="connsiteX0" fmla="*/ 231250 w 1196881"/>
              <a:gd name="connsiteY0" fmla="*/ 616337 h 3082587"/>
              <a:gd name="connsiteX1" fmla="*/ 514 w 1196881"/>
              <a:gd name="connsiteY1" fmla="*/ 488150 h 3082587"/>
              <a:gd name="connsiteX2" fmla="*/ 179975 w 1196881"/>
              <a:gd name="connsiteY2" fmla="*/ 163410 h 3082587"/>
              <a:gd name="connsiteX3" fmla="*/ 530353 w 1196881"/>
              <a:gd name="connsiteY3" fmla="*/ 9586 h 3082587"/>
              <a:gd name="connsiteX4" fmla="*/ 983280 w 1196881"/>
              <a:gd name="connsiteY4" fmla="*/ 428330 h 3082587"/>
              <a:gd name="connsiteX5" fmla="*/ 1188379 w 1196881"/>
              <a:gd name="connsiteY5" fmla="*/ 1257272 h 3082587"/>
              <a:gd name="connsiteX6" fmla="*/ 1154196 w 1196881"/>
              <a:gd name="connsiteY6" fmla="*/ 2069122 h 3082587"/>
              <a:gd name="connsiteX7" fmla="*/ 1120013 w 1196881"/>
              <a:gd name="connsiteY7" fmla="*/ 2906610 h 3082587"/>
              <a:gd name="connsiteX8" fmla="*/ 786727 w 1196881"/>
              <a:gd name="connsiteY8" fmla="*/ 3060434 h 3082587"/>
              <a:gd name="connsiteX9" fmla="*/ 667085 w 1196881"/>
              <a:gd name="connsiteY9" fmla="*/ 2581870 h 3082587"/>
              <a:gd name="connsiteX10" fmla="*/ 538899 w 1196881"/>
              <a:gd name="connsiteY10" fmla="*/ 2641690 h 3082587"/>
              <a:gd name="connsiteX11" fmla="*/ 444895 w 1196881"/>
              <a:gd name="connsiteY11" fmla="*/ 2915156 h 3082587"/>
              <a:gd name="connsiteX12" fmla="*/ 299616 w 1196881"/>
              <a:gd name="connsiteY12" fmla="*/ 2410954 h 3082587"/>
              <a:gd name="connsiteX13" fmla="*/ 487624 w 1196881"/>
              <a:gd name="connsiteY13" fmla="*/ 1821294 h 3082587"/>
              <a:gd name="connsiteX14" fmla="*/ 726906 w 1196881"/>
              <a:gd name="connsiteY14" fmla="*/ 1248726 h 3082587"/>
              <a:gd name="connsiteX15" fmla="*/ 453441 w 1196881"/>
              <a:gd name="connsiteY15" fmla="*/ 795799 h 3082587"/>
              <a:gd name="connsiteX16" fmla="*/ 231250 w 1196881"/>
              <a:gd name="connsiteY16" fmla="*/ 616337 h 30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6881" h="3082587">
                <a:moveTo>
                  <a:pt x="231250" y="616337"/>
                </a:moveTo>
                <a:cubicBezTo>
                  <a:pt x="155762" y="565062"/>
                  <a:pt x="9060" y="632004"/>
                  <a:pt x="514" y="488150"/>
                </a:cubicBezTo>
                <a:cubicBezTo>
                  <a:pt x="-8032" y="344296"/>
                  <a:pt x="91669" y="243171"/>
                  <a:pt x="179975" y="163410"/>
                </a:cubicBezTo>
                <a:cubicBezTo>
                  <a:pt x="268281" y="83649"/>
                  <a:pt x="396469" y="-34567"/>
                  <a:pt x="530353" y="9586"/>
                </a:cubicBezTo>
                <a:cubicBezTo>
                  <a:pt x="664237" y="53739"/>
                  <a:pt x="873609" y="220382"/>
                  <a:pt x="983280" y="428330"/>
                </a:cubicBezTo>
                <a:cubicBezTo>
                  <a:pt x="1092951" y="636278"/>
                  <a:pt x="1159893" y="983807"/>
                  <a:pt x="1188379" y="1257272"/>
                </a:cubicBezTo>
                <a:cubicBezTo>
                  <a:pt x="1216865" y="1530737"/>
                  <a:pt x="1165590" y="1794232"/>
                  <a:pt x="1154196" y="2069122"/>
                </a:cubicBezTo>
                <a:cubicBezTo>
                  <a:pt x="1142802" y="2344012"/>
                  <a:pt x="1181258" y="2741391"/>
                  <a:pt x="1120013" y="2906610"/>
                </a:cubicBezTo>
                <a:cubicBezTo>
                  <a:pt x="1058768" y="3071829"/>
                  <a:pt x="862215" y="3114557"/>
                  <a:pt x="786727" y="3060434"/>
                </a:cubicBezTo>
                <a:cubicBezTo>
                  <a:pt x="711239" y="3006311"/>
                  <a:pt x="708390" y="2651661"/>
                  <a:pt x="667085" y="2581870"/>
                </a:cubicBezTo>
                <a:cubicBezTo>
                  <a:pt x="625780" y="2512079"/>
                  <a:pt x="575931" y="2586142"/>
                  <a:pt x="538899" y="2641690"/>
                </a:cubicBezTo>
                <a:cubicBezTo>
                  <a:pt x="501867" y="2697238"/>
                  <a:pt x="484775" y="2953612"/>
                  <a:pt x="444895" y="2915156"/>
                </a:cubicBezTo>
                <a:cubicBezTo>
                  <a:pt x="405015" y="2876700"/>
                  <a:pt x="292495" y="2593264"/>
                  <a:pt x="299616" y="2410954"/>
                </a:cubicBezTo>
                <a:cubicBezTo>
                  <a:pt x="306738" y="2228644"/>
                  <a:pt x="416409" y="2014999"/>
                  <a:pt x="487624" y="1821294"/>
                </a:cubicBezTo>
                <a:cubicBezTo>
                  <a:pt x="558839" y="1627589"/>
                  <a:pt x="732603" y="1425339"/>
                  <a:pt x="726906" y="1248726"/>
                </a:cubicBezTo>
                <a:cubicBezTo>
                  <a:pt x="721209" y="1072113"/>
                  <a:pt x="536050" y="901197"/>
                  <a:pt x="453441" y="795799"/>
                </a:cubicBezTo>
                <a:cubicBezTo>
                  <a:pt x="370832" y="690401"/>
                  <a:pt x="306738" y="667612"/>
                  <a:pt x="231250" y="616337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29000" y="2647340"/>
            <a:ext cx="4038600" cy="2300648"/>
          </a:xfrm>
          <a:prstGeom prst="roundRect">
            <a:avLst>
              <a:gd name="adj" fmla="val 7656"/>
            </a:avLst>
          </a:prstGeom>
          <a:solidFill>
            <a:srgbClr val="CC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consequence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this combination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very dry desert,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world’s highest mountains,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parallel canyons?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0" y="4697616"/>
            <a:ext cx="4038600" cy="1779383"/>
          </a:xfrm>
          <a:prstGeom prst="roundRect">
            <a:avLst>
              <a:gd name="adj" fmla="val 7656"/>
            </a:avLst>
          </a:prstGeom>
          <a:solidFill>
            <a:srgbClr val="FFCCFF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some of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unique cultural features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developed as a result.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02408" y="2815222"/>
            <a:ext cx="3962400" cy="1747588"/>
          </a:xfrm>
          <a:prstGeom prst="roundRect">
            <a:avLst>
              <a:gd name="adj" fmla="val 7656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big exception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the generalization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cultural isolation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South Asia?</a:t>
            </a:r>
          </a:p>
        </p:txBody>
      </p:sp>
    </p:spTree>
    <p:extLst>
      <p:ext uri="{BB962C8B-B14F-4D97-AF65-F5344CB8AC3E}">
        <p14:creationId xmlns:p14="http://schemas.microsoft.com/office/powerpoint/2010/main" val="2382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02408" y="2815222"/>
            <a:ext cx="3962400" cy="1747588"/>
          </a:xfrm>
          <a:prstGeom prst="roundRect">
            <a:avLst>
              <a:gd name="adj" fmla="val 7656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big exception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the generalization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cultural isolation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South Asia?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0" y="3129212"/>
            <a:ext cx="3505200" cy="1747588"/>
          </a:xfrm>
          <a:prstGeom prst="roundRect">
            <a:avLst>
              <a:gd name="adj" fmla="val 7656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commodities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were carried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by the traders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each direction?</a:t>
            </a:r>
          </a:p>
        </p:txBody>
      </p:sp>
    </p:spTree>
    <p:extLst>
      <p:ext uri="{BB962C8B-B14F-4D97-AF65-F5344CB8AC3E}">
        <p14:creationId xmlns:p14="http://schemas.microsoft.com/office/powerpoint/2010/main" val="4329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>
            <a:off x="1981200" y="5334000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157957" y="5346819"/>
            <a:ext cx="2438400" cy="45720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02408" y="2815222"/>
            <a:ext cx="3962400" cy="1747588"/>
          </a:xfrm>
          <a:prstGeom prst="roundRect">
            <a:avLst>
              <a:gd name="adj" fmla="val 7656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 big exception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the generalization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cultural isolation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South Asia?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0" y="3129212"/>
            <a:ext cx="3505200" cy="1747588"/>
          </a:xfrm>
          <a:prstGeom prst="roundRect">
            <a:avLst>
              <a:gd name="adj" fmla="val 7656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commodities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were carried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by the traders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each direction?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2400" y="3434012"/>
            <a:ext cx="3200400" cy="1747588"/>
          </a:xfrm>
          <a:prstGeom prst="roundRect">
            <a:avLst>
              <a:gd name="adj" fmla="val 7656"/>
            </a:avLst>
          </a:prstGeom>
          <a:solidFill>
            <a:srgbClr val="FFCC9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were some consequences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those trading links?</a:t>
            </a:r>
          </a:p>
        </p:txBody>
      </p:sp>
    </p:spTree>
    <p:extLst>
      <p:ext uri="{BB962C8B-B14F-4D97-AF65-F5344CB8AC3E}">
        <p14:creationId xmlns:p14="http://schemas.microsoft.com/office/powerpoint/2010/main" val="20367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9" cy="66972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" y="3962400"/>
            <a:ext cx="3581400" cy="2209800"/>
          </a:xfrm>
          <a:prstGeom prst="roundRect">
            <a:avLst>
              <a:gd name="adj" fmla="val 7656"/>
            </a:avLst>
          </a:prstGeom>
          <a:solidFill>
            <a:srgbClr val="CCFF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happened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after Spanish armies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were finally able to drive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Moors out?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did this affect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Asia?</a:t>
            </a:r>
          </a:p>
        </p:txBody>
      </p:sp>
    </p:spTree>
    <p:extLst>
      <p:ext uri="{BB962C8B-B14F-4D97-AF65-F5344CB8AC3E}">
        <p14:creationId xmlns:p14="http://schemas.microsoft.com/office/powerpoint/2010/main" val="25961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1905000"/>
            <a:ext cx="3352800" cy="2209800"/>
          </a:xfrm>
          <a:prstGeom prst="roundRect">
            <a:avLst>
              <a:gd name="adj" fmla="val 765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can the motion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crustal plates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 the formation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large area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rich volcanic soil?</a:t>
            </a:r>
          </a:p>
        </p:txBody>
      </p:sp>
    </p:spTree>
    <p:extLst>
      <p:ext uri="{BB962C8B-B14F-4D97-AF65-F5344CB8AC3E}">
        <p14:creationId xmlns:p14="http://schemas.microsoft.com/office/powerpoint/2010/main" val="35292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7524597" cy="66972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142343" y="769591"/>
            <a:ext cx="6666462" cy="6187017"/>
          </a:xfrm>
          <a:custGeom>
            <a:avLst/>
            <a:gdLst>
              <a:gd name="connsiteX0" fmla="*/ 241934 w 6666462"/>
              <a:gd name="connsiteY0" fmla="*/ 2024884 h 6187017"/>
              <a:gd name="connsiteX1" fmla="*/ 1079421 w 6666462"/>
              <a:gd name="connsiteY1" fmla="*/ 1204488 h 6187017"/>
              <a:gd name="connsiteX2" fmla="*/ 1951093 w 6666462"/>
              <a:gd name="connsiteY2" fmla="*/ 33714 h 6187017"/>
              <a:gd name="connsiteX3" fmla="*/ 2839855 w 6666462"/>
              <a:gd name="connsiteY3" fmla="*/ 384091 h 6187017"/>
              <a:gd name="connsiteX4" fmla="*/ 3677343 w 6666462"/>
              <a:gd name="connsiteY4" fmla="*/ 1084846 h 6187017"/>
              <a:gd name="connsiteX5" fmla="*/ 4523377 w 6666462"/>
              <a:gd name="connsiteY5" fmla="*/ 1418132 h 6187017"/>
              <a:gd name="connsiteX6" fmla="*/ 5412139 w 6666462"/>
              <a:gd name="connsiteY6" fmla="*/ 1409587 h 6187017"/>
              <a:gd name="connsiteX7" fmla="*/ 6164169 w 6666462"/>
              <a:gd name="connsiteY7" fmla="*/ 1486499 h 6187017"/>
              <a:gd name="connsiteX8" fmla="*/ 6659825 w 6666462"/>
              <a:gd name="connsiteY8" fmla="*/ 2460719 h 6187017"/>
              <a:gd name="connsiteX9" fmla="*/ 6403451 w 6666462"/>
              <a:gd name="connsiteY9" fmla="*/ 3699859 h 6187017"/>
              <a:gd name="connsiteX10" fmla="*/ 5762517 w 6666462"/>
              <a:gd name="connsiteY10" fmla="*/ 4785175 h 6187017"/>
              <a:gd name="connsiteX11" fmla="*/ 4625926 w 6666462"/>
              <a:gd name="connsiteY11" fmla="*/ 5973041 h 6187017"/>
              <a:gd name="connsiteX12" fmla="*/ 1805814 w 6666462"/>
              <a:gd name="connsiteY12" fmla="*/ 6075590 h 6187017"/>
              <a:gd name="connsiteX13" fmla="*/ 361575 w 6666462"/>
              <a:gd name="connsiteY13" fmla="*/ 4785175 h 6187017"/>
              <a:gd name="connsiteX14" fmla="*/ 2651 w 6666462"/>
              <a:gd name="connsiteY14" fmla="*/ 3033288 h 6187017"/>
              <a:gd name="connsiteX15" fmla="*/ 241934 w 6666462"/>
              <a:gd name="connsiteY15" fmla="*/ 2024884 h 61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6462" h="6187017">
                <a:moveTo>
                  <a:pt x="241934" y="2024884"/>
                </a:moveTo>
                <a:cubicBezTo>
                  <a:pt x="421396" y="1720084"/>
                  <a:pt x="794561" y="1536350"/>
                  <a:pt x="1079421" y="1204488"/>
                </a:cubicBezTo>
                <a:cubicBezTo>
                  <a:pt x="1364281" y="872626"/>
                  <a:pt x="1657687" y="170447"/>
                  <a:pt x="1951093" y="33714"/>
                </a:cubicBezTo>
                <a:cubicBezTo>
                  <a:pt x="2244499" y="-103019"/>
                  <a:pt x="2552147" y="208902"/>
                  <a:pt x="2839855" y="384091"/>
                </a:cubicBezTo>
                <a:cubicBezTo>
                  <a:pt x="3127563" y="559280"/>
                  <a:pt x="3396756" y="912506"/>
                  <a:pt x="3677343" y="1084846"/>
                </a:cubicBezTo>
                <a:cubicBezTo>
                  <a:pt x="3957930" y="1257186"/>
                  <a:pt x="4234244" y="1364009"/>
                  <a:pt x="4523377" y="1418132"/>
                </a:cubicBezTo>
                <a:cubicBezTo>
                  <a:pt x="4812510" y="1472255"/>
                  <a:pt x="5138674" y="1398193"/>
                  <a:pt x="5412139" y="1409587"/>
                </a:cubicBezTo>
                <a:cubicBezTo>
                  <a:pt x="5685604" y="1420981"/>
                  <a:pt x="5956221" y="1311310"/>
                  <a:pt x="6164169" y="1486499"/>
                </a:cubicBezTo>
                <a:cubicBezTo>
                  <a:pt x="6372117" y="1661688"/>
                  <a:pt x="6619945" y="2091826"/>
                  <a:pt x="6659825" y="2460719"/>
                </a:cubicBezTo>
                <a:cubicBezTo>
                  <a:pt x="6699705" y="2829612"/>
                  <a:pt x="6553002" y="3312450"/>
                  <a:pt x="6403451" y="3699859"/>
                </a:cubicBezTo>
                <a:cubicBezTo>
                  <a:pt x="6253900" y="4087268"/>
                  <a:pt x="6058771" y="4406311"/>
                  <a:pt x="5762517" y="4785175"/>
                </a:cubicBezTo>
                <a:cubicBezTo>
                  <a:pt x="5466263" y="5164039"/>
                  <a:pt x="5285377" y="5757972"/>
                  <a:pt x="4625926" y="5973041"/>
                </a:cubicBezTo>
                <a:cubicBezTo>
                  <a:pt x="3966476" y="6188110"/>
                  <a:pt x="2516539" y="6273568"/>
                  <a:pt x="1805814" y="6075590"/>
                </a:cubicBezTo>
                <a:cubicBezTo>
                  <a:pt x="1095089" y="5877612"/>
                  <a:pt x="662102" y="5292225"/>
                  <a:pt x="361575" y="4785175"/>
                </a:cubicBezTo>
                <a:cubicBezTo>
                  <a:pt x="61048" y="4278125"/>
                  <a:pt x="21167" y="3497609"/>
                  <a:pt x="2651" y="3033288"/>
                </a:cubicBezTo>
                <a:cubicBezTo>
                  <a:pt x="-15865" y="2568967"/>
                  <a:pt x="62472" y="2329684"/>
                  <a:pt x="241934" y="2024884"/>
                </a:cubicBezTo>
                <a:close/>
              </a:path>
            </a:pathLst>
          </a:custGeom>
          <a:solidFill>
            <a:srgbClr val="FF99CC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499" y="533400"/>
            <a:ext cx="2315357" cy="1828800"/>
          </a:xfrm>
          <a:prstGeom prst="roundRect">
            <a:avLst>
              <a:gd name="adj" fmla="val 91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Geologically,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 Asia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separate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crustal plate.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717632" y="2209800"/>
            <a:ext cx="5302168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2060"/>
                </a:solidFill>
              </a:rPr>
              <a:t>     Definition:  </a:t>
            </a:r>
          </a:p>
          <a:p>
            <a:r>
              <a:rPr lang="en-US" dirty="0">
                <a:solidFill>
                  <a:srgbClr val="002060"/>
                </a:solidFill>
              </a:rPr>
              <a:t>        a </a:t>
            </a:r>
            <a:r>
              <a:rPr lang="en-US" b="1" dirty="0">
                <a:solidFill>
                  <a:srgbClr val="002060"/>
                </a:solidFill>
              </a:rPr>
              <a:t>crustal plate </a:t>
            </a:r>
            <a:r>
              <a:rPr lang="en-US" dirty="0">
                <a:solidFill>
                  <a:srgbClr val="002060"/>
                </a:solidFill>
              </a:rPr>
              <a:t>is a moving piece </a:t>
            </a:r>
          </a:p>
          <a:p>
            <a:r>
              <a:rPr lang="en-US" dirty="0">
                <a:solidFill>
                  <a:srgbClr val="002060"/>
                </a:solidFill>
              </a:rPr>
              <a:t>        of the rocky outer “shell” of the earth; </a:t>
            </a:r>
          </a:p>
          <a:p>
            <a:r>
              <a:rPr lang="en-US" dirty="0">
                <a:solidFill>
                  <a:srgbClr val="002060"/>
                </a:solidFill>
              </a:rPr>
              <a:t>        the crust is 3-7 miles thick under oceans</a:t>
            </a:r>
          </a:p>
          <a:p>
            <a:r>
              <a:rPr lang="en-US" dirty="0">
                <a:solidFill>
                  <a:srgbClr val="002060"/>
                </a:solidFill>
              </a:rPr>
              <a:t>        and 15-35  miles thick under continents. </a:t>
            </a:r>
          </a:p>
        </p:txBody>
      </p:sp>
    </p:spTree>
    <p:extLst>
      <p:ext uri="{BB962C8B-B14F-4D97-AF65-F5344CB8AC3E}">
        <p14:creationId xmlns:p14="http://schemas.microsoft.com/office/powerpoint/2010/main" val="820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3200400"/>
            <a:ext cx="3352800" cy="2209800"/>
          </a:xfrm>
          <a:prstGeom prst="roundRect">
            <a:avLst>
              <a:gd name="adj" fmla="val 765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how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volcanic soil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helped make India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valuable colony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Great Britain?</a:t>
            </a:r>
          </a:p>
        </p:txBody>
      </p:sp>
    </p:spTree>
    <p:extLst>
      <p:ext uri="{BB962C8B-B14F-4D97-AF65-F5344CB8AC3E}">
        <p14:creationId xmlns:p14="http://schemas.microsoft.com/office/powerpoint/2010/main" val="127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6200"/>
            <a:ext cx="7516588" cy="669724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29000" y="2819400"/>
            <a:ext cx="3886200" cy="2209800"/>
          </a:xfrm>
          <a:prstGeom prst="roundRect">
            <a:avLst>
              <a:gd name="adj" fmla="val 765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how Gandhi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other resistance leaders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finally helped India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gain independence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Great Britain. </a:t>
            </a:r>
          </a:p>
        </p:txBody>
      </p:sp>
    </p:spTree>
    <p:extLst>
      <p:ext uri="{BB962C8B-B14F-4D97-AF65-F5344CB8AC3E}">
        <p14:creationId xmlns:p14="http://schemas.microsoft.com/office/powerpoint/2010/main" val="29651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8" cy="66901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" y="1091099"/>
            <a:ext cx="2743200" cy="2362200"/>
          </a:xfrm>
          <a:prstGeom prst="roundRect">
            <a:avLst>
              <a:gd name="adj" fmla="val 7656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significance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this old map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showing the areas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most people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follow Hinduism?</a:t>
            </a:r>
          </a:p>
        </p:txBody>
      </p:sp>
    </p:spTree>
    <p:extLst>
      <p:ext uri="{BB962C8B-B14F-4D97-AF65-F5344CB8AC3E}">
        <p14:creationId xmlns:p14="http://schemas.microsoft.com/office/powerpoint/2010/main" val="39478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79762"/>
            <a:ext cx="7516587" cy="66901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6404" y="2293970"/>
            <a:ext cx="2743200" cy="2362200"/>
          </a:xfrm>
          <a:prstGeom prst="roundRect">
            <a:avLst>
              <a:gd name="adj" fmla="val 7656"/>
            </a:avLst>
          </a:prstGeom>
          <a:solidFill>
            <a:srgbClr val="CCFF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significance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this old map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showing the areas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where most people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follow Islam?</a:t>
            </a:r>
          </a:p>
        </p:txBody>
      </p:sp>
    </p:spTree>
    <p:extLst>
      <p:ext uri="{BB962C8B-B14F-4D97-AF65-F5344CB8AC3E}">
        <p14:creationId xmlns:p14="http://schemas.microsoft.com/office/powerpoint/2010/main" val="18960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4" y="86092"/>
            <a:ext cx="7516587" cy="667745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3446592"/>
            <a:ext cx="2743200" cy="2718901"/>
          </a:xfrm>
          <a:prstGeom prst="roundRect">
            <a:avLst>
              <a:gd name="adj" fmla="val 7656"/>
            </a:avLst>
          </a:prstGeom>
          <a:solidFill>
            <a:srgbClr val="FFCC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significance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this old map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showing the areas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most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follow Buddhism,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Jainism, or Sikhism? </a:t>
            </a:r>
          </a:p>
        </p:txBody>
      </p:sp>
    </p:spTree>
    <p:extLst>
      <p:ext uri="{BB962C8B-B14F-4D97-AF65-F5344CB8AC3E}">
        <p14:creationId xmlns:p14="http://schemas.microsoft.com/office/powerpoint/2010/main" val="27932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2" cy="66774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3886200"/>
            <a:ext cx="3429000" cy="2337901"/>
          </a:xfrm>
          <a:prstGeom prst="roundRect">
            <a:avLst>
              <a:gd name="adj" fmla="val 7656"/>
            </a:avLst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 Partition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(the process of dividing South Asia into several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independent countries).</a:t>
            </a:r>
          </a:p>
        </p:txBody>
      </p:sp>
    </p:spTree>
    <p:extLst>
      <p:ext uri="{BB962C8B-B14F-4D97-AF65-F5344CB8AC3E}">
        <p14:creationId xmlns:p14="http://schemas.microsoft.com/office/powerpoint/2010/main" val="10496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3505200"/>
            <a:ext cx="3429000" cy="2718901"/>
          </a:xfrm>
          <a:prstGeom prst="roundRect">
            <a:avLst>
              <a:gd name="adj" fmla="val 76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are some problems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 the fact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country borders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drawn primarily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basis of religion?</a:t>
            </a:r>
          </a:p>
        </p:txBody>
      </p:sp>
    </p:spTree>
    <p:extLst>
      <p:ext uri="{BB962C8B-B14F-4D97-AF65-F5344CB8AC3E}">
        <p14:creationId xmlns:p14="http://schemas.microsoft.com/office/powerpoint/2010/main" val="11251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6092"/>
            <a:ext cx="7494381" cy="667745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9600" y="3810000"/>
            <a:ext cx="3429000" cy="1447800"/>
          </a:xfrm>
          <a:prstGeom prst="wedgeRoundRectCallout">
            <a:avLst>
              <a:gd name="adj1" fmla="val 60958"/>
              <a:gd name="adj2" fmla="val -23425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the dispute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the region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called Kashmir.</a:t>
            </a:r>
          </a:p>
        </p:txBody>
      </p:sp>
    </p:spTree>
    <p:extLst>
      <p:ext uri="{BB962C8B-B14F-4D97-AF65-F5344CB8AC3E}">
        <p14:creationId xmlns:p14="http://schemas.microsoft.com/office/powerpoint/2010/main" val="1398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6" y="89644"/>
            <a:ext cx="7494380" cy="66703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4114800"/>
            <a:ext cx="3429000" cy="2109301"/>
          </a:xfrm>
          <a:prstGeom prst="roundRect">
            <a:avLst>
              <a:gd name="adj" fmla="val 76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large is the population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South Asia today,  compared to the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1905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93" y="89644"/>
            <a:ext cx="7486407" cy="66703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0628" y="3370392"/>
            <a:ext cx="4397829" cy="2109301"/>
          </a:xfrm>
          <a:prstGeom prst="roundRect">
            <a:avLst>
              <a:gd name="adj" fmla="val 76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Describe two valuable “legacies”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South Asia “inherited”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the British colonists.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2104</TotalTime>
  <Words>3699</Words>
  <Application>Microsoft Office PowerPoint</Application>
  <PresentationFormat>On-screen Show (4:3)</PresentationFormat>
  <Paragraphs>943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4" baseType="lpstr">
      <vt:lpstr>Arial</vt:lpstr>
      <vt:lpstr>Arial Narrow</vt:lpstr>
      <vt:lpstr>Arial Rounded MT Bold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CULTURAL DIFFERENCES A geographic “big idea” with many consequences in south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114</cp:revision>
  <dcterms:created xsi:type="dcterms:W3CDTF">2013-09-10T21:41:24Z</dcterms:created>
  <dcterms:modified xsi:type="dcterms:W3CDTF">2019-10-20T22:10:10Z</dcterms:modified>
</cp:coreProperties>
</file>