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88" r:id="rId4"/>
    <p:sldId id="289" r:id="rId5"/>
    <p:sldId id="325" r:id="rId6"/>
    <p:sldId id="299" r:id="rId7"/>
    <p:sldId id="301" r:id="rId8"/>
    <p:sldId id="302" r:id="rId9"/>
    <p:sldId id="303" r:id="rId10"/>
    <p:sldId id="305" r:id="rId11"/>
    <p:sldId id="306" r:id="rId12"/>
    <p:sldId id="307" r:id="rId13"/>
    <p:sldId id="308" r:id="rId14"/>
    <p:sldId id="314" r:id="rId15"/>
    <p:sldId id="315" r:id="rId16"/>
    <p:sldId id="316" r:id="rId17"/>
    <p:sldId id="310" r:id="rId18"/>
    <p:sldId id="311" r:id="rId19"/>
    <p:sldId id="320" r:id="rId20"/>
    <p:sldId id="287" r:id="rId21"/>
    <p:sldId id="312" r:id="rId22"/>
    <p:sldId id="283" r:id="rId23"/>
    <p:sldId id="313" r:id="rId24"/>
    <p:sldId id="282" r:id="rId25"/>
    <p:sldId id="281" r:id="rId26"/>
    <p:sldId id="318" r:id="rId27"/>
    <p:sldId id="317" r:id="rId28"/>
    <p:sldId id="319" r:id="rId29"/>
    <p:sldId id="284" r:id="rId30"/>
    <p:sldId id="257" r:id="rId31"/>
    <p:sldId id="277" r:id="rId32"/>
    <p:sldId id="291" r:id="rId33"/>
    <p:sldId id="292" r:id="rId34"/>
    <p:sldId id="293" r:id="rId35"/>
    <p:sldId id="321" r:id="rId36"/>
    <p:sldId id="323" r:id="rId37"/>
    <p:sldId id="324" r:id="rId38"/>
    <p:sldId id="322" r:id="rId39"/>
    <p:sldId id="275" r:id="rId40"/>
    <p:sldId id="326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0E8A-48D3-4859-B052-A21CA35765A3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2885A-68AA-413C-8F61-B819A2741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4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ED91-82FB-4688-B911-E8D69347D814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B1E8-D53C-421F-B17F-CD0AC5BF4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1A281-1AE9-40EE-9CAE-ED106D996E30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20B1-24EE-4895-8F8E-ABA211D75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F5875-D1E7-45B9-AAE6-0432418D3807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9E68-6E01-4B98-AAD9-66916A1E7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07D41-CB83-4B8C-999B-A69B5E8F812F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DD646-300E-4E1E-84DB-2E579D8D7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30D1-9547-48A3-9335-D67EF21BA65A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AE5F-98CC-4C1B-B092-CB36BF0FE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E1491-63A7-4A77-856F-4FA1DE42A817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8D326-2117-4919-82F6-75DBFDD72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83FF6-B6C5-4E64-BA10-30A8F990B495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E94F-C867-4354-BBFF-3A4438782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0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037F-E3D5-4FEA-BA2A-FCE61793D4B4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4FF77-521F-4157-8AC9-26B7C9E8E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1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F450-9DF6-4793-A437-96011A77C3E9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DC610-BA9F-4D72-B739-18EE6A1E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3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F904-7842-44EC-8DF2-CDB2ABAC9BA6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746E6-06E8-49C7-B03C-A43240A2D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63DAFF8-5448-4491-9C35-C97D1D859EBA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BD2ACE45-2FD7-45BA-8CF2-98144C289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1" r:id="rId2"/>
    <p:sldLayoutId id="2147483728" r:id="rId3"/>
    <p:sldLayoutId id="2147483722" r:id="rId4"/>
    <p:sldLayoutId id="2147483729" r:id="rId5"/>
    <p:sldLayoutId id="2147483723" r:id="rId6"/>
    <p:sldLayoutId id="2147483724" r:id="rId7"/>
    <p:sldLayoutId id="2147483730" r:id="rId8"/>
    <p:sldLayoutId id="2147483731" r:id="rId9"/>
    <p:sldLayoutId id="2147483725" r:id="rId10"/>
    <p:sldLayoutId id="21474837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"/><Relationship Id="rId4" Type="http://schemas.openxmlformats.org/officeDocument/2006/relationships/image" Target="../media/image33.T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875" y="1219200"/>
            <a:ext cx="7543800" cy="21526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/>
              <a:t>Making Iron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025"/>
            <a:ext cx="70104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What happens when technology changes?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4419600"/>
            <a:ext cx="8153400" cy="682487"/>
          </a:xfrm>
          <a:prstGeom prst="roundRect">
            <a:avLst/>
          </a:prstGeom>
          <a:solidFill>
            <a:srgbClr val="FFFF9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GLCE 6-G2.2.2  Explain how places are affected by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technology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1000" y="865188"/>
            <a:ext cx="3429000" cy="1192212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Construction needs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lot of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638800" y="914400"/>
            <a:ext cx="2743200" cy="1131888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Ships need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lot of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57800" y="762000"/>
            <a:ext cx="3538538" cy="12954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storage needs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lot of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52401" y="228600"/>
            <a:ext cx="2971800" cy="19050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Oil wells need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lot of steel,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especially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below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267200" y="4876800"/>
            <a:ext cx="3429000" cy="12954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Oil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refineries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lot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steel.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105400" y="152400"/>
            <a:ext cx="3810000" cy="12954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Old factories needed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iron and steel.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410200" y="152400"/>
            <a:ext cx="3352800" cy="17526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factories need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steel for robots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building.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953000" y="5105400"/>
            <a:ext cx="3733800" cy="1306513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powerlines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a lot of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7488" y="5329237"/>
            <a:ext cx="2982912" cy="1147763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Even some art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requires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90600" y="990600"/>
            <a:ext cx="7086600" cy="5029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the issue: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Several times in history,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learned new ways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make iron and steel.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time that happened,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thousands of new jobs were created,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 thousands of other 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lost their jobs.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1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910067" y="1219200"/>
            <a:ext cx="5095267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To </a:t>
            </a:r>
            <a:r>
              <a:rPr lang="en-US" sz="2800" dirty="0" smtClean="0">
                <a:latin typeface="+mj-lt"/>
              </a:rPr>
              <a:t>cut down </a:t>
            </a:r>
            <a:r>
              <a:rPr lang="en-US" sz="2800" dirty="0">
                <a:latin typeface="+mj-lt"/>
              </a:rPr>
              <a:t>a tree,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        would you rather </a:t>
            </a:r>
            <a:r>
              <a:rPr lang="en-US" sz="2800" dirty="0" smtClean="0">
                <a:latin typeface="+mj-lt"/>
              </a:rPr>
              <a:t>use:</a:t>
            </a:r>
            <a:endParaRPr lang="en-US" sz="2800" dirty="0">
              <a:latin typeface="+mj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              1. </a:t>
            </a:r>
            <a:r>
              <a:rPr lang="en-US" sz="2800" dirty="0" smtClean="0">
                <a:latin typeface="+mj-lt"/>
              </a:rPr>
              <a:t>your hands,</a:t>
            </a:r>
            <a:endParaRPr lang="en-US" sz="2800" dirty="0">
              <a:latin typeface="+mj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              2. a sharp </a:t>
            </a:r>
            <a:r>
              <a:rPr lang="en-US" sz="2800" dirty="0" smtClean="0">
                <a:latin typeface="+mj-lt"/>
              </a:rPr>
              <a:t>rock,</a:t>
            </a:r>
            <a:endParaRPr lang="en-US" sz="2800" dirty="0">
              <a:latin typeface="+mj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              3. a </a:t>
            </a:r>
            <a:r>
              <a:rPr lang="en-US" sz="2800" dirty="0" smtClean="0">
                <a:latin typeface="+mj-lt"/>
              </a:rPr>
              <a:t>steel </a:t>
            </a:r>
            <a:r>
              <a:rPr lang="en-US" sz="2800" dirty="0">
                <a:latin typeface="+mj-lt"/>
              </a:rPr>
              <a:t>saw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28600" y="228600"/>
            <a:ext cx="2667000" cy="1295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What is this?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(click to find out)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3663" y="76200"/>
            <a:ext cx="3335338" cy="17526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charcoal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one way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make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7205" y="114300"/>
            <a:ext cx="3335338" cy="17526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Charcoal ovens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bog iron ore,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found in swamps.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9144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37205" y="114300"/>
            <a:ext cx="3335338" cy="17526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also use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lot of trees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make the fires.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96240"/>
            <a:ext cx="8107680" cy="60807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7205" y="114300"/>
            <a:ext cx="3335338" cy="17526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blast furnace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another way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make iron.</a:t>
            </a:r>
          </a:p>
        </p:txBody>
      </p:sp>
    </p:spTree>
    <p:extLst>
      <p:ext uri="{BB962C8B-B14F-4D97-AF65-F5344CB8AC3E}">
        <p14:creationId xmlns:p14="http://schemas.microsoft.com/office/powerpoint/2010/main" val="39278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413"/>
            <a:ext cx="91440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1623" y="5181600"/>
            <a:ext cx="3127375" cy="1295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Blast furnaces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a lot of coal.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00400" y="5410200"/>
            <a:ext cx="3127375" cy="1295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also use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different kind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iron ore.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050" y="106680"/>
            <a:ext cx="5772150" cy="659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52400" y="2899756"/>
            <a:ext cx="2743200" cy="3348644"/>
          </a:xfrm>
          <a:prstGeom prst="wedgeRoundRectCallout">
            <a:avLst>
              <a:gd name="adj1" fmla="val 73352"/>
              <a:gd name="adj2" fmla="val -93005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readings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inputs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outputs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several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ways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steel.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096000" y="609600"/>
            <a:ext cx="2895600" cy="2133600"/>
          </a:xfrm>
          <a:prstGeom prst="wedgeRoundRectCallout">
            <a:avLst>
              <a:gd name="adj1" fmla="val -53965"/>
              <a:gd name="adj2" fmla="val 113851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decide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date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reading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describing.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955280" cy="586359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6200" y="152400"/>
            <a:ext cx="3657600" cy="2133600"/>
          </a:xfrm>
          <a:prstGeom prst="wedgeRoundRectCallout">
            <a:avLst>
              <a:gd name="adj1" fmla="val 27720"/>
              <a:gd name="adj2" fmla="val 94611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choose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locations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steel mills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time period.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639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267200" y="4267200"/>
            <a:ext cx="4648200" cy="1981200"/>
          </a:xfrm>
          <a:prstGeom prst="wedgeRoundRectCallout">
            <a:avLst>
              <a:gd name="adj1" fmla="val 23851"/>
              <a:gd name="adj2" fmla="val 4971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input-output diagram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good tool to help people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good location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kind of factory.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1938"/>
            <a:ext cx="9047162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28600" y="152400"/>
            <a:ext cx="3581400" cy="1600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electric steel mill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not look at 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like a blast furnace.</a:t>
            </a:r>
          </a:p>
        </p:txBody>
      </p:sp>
    </p:spTree>
    <p:extLst>
      <p:ext uri="{BB962C8B-B14F-4D97-AF65-F5344CB8AC3E}">
        <p14:creationId xmlns:p14="http://schemas.microsoft.com/office/powerpoint/2010/main" val="11197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639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267200" y="4572000"/>
            <a:ext cx="4114800" cy="1295400"/>
          </a:xfrm>
          <a:prstGeom prst="wedgeRoundRectCallout">
            <a:avLst>
              <a:gd name="adj1" fmla="val 23851"/>
              <a:gd name="adj2" fmla="val 4971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a different mix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inputs and outputs.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910067" y="1219200"/>
            <a:ext cx="5095267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To dig a hole,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would you rather </a:t>
            </a:r>
            <a:r>
              <a:rPr lang="en-US" sz="2800" dirty="0" smtClean="0"/>
              <a:t>use:</a:t>
            </a:r>
            <a:endParaRPr lang="en-US" sz="2800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1. your </a:t>
            </a:r>
            <a:r>
              <a:rPr lang="en-US" sz="2800" dirty="0" smtClean="0"/>
              <a:t>hands</a:t>
            </a:r>
            <a:r>
              <a:rPr lang="en-US" sz="2800" dirty="0"/>
              <a:t>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2. a </a:t>
            </a:r>
            <a:r>
              <a:rPr lang="en-US" sz="2800" dirty="0" smtClean="0"/>
              <a:t>wooden </a:t>
            </a:r>
            <a:r>
              <a:rPr lang="en-US" sz="2800" dirty="0"/>
              <a:t>stick,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3. a steel </a:t>
            </a:r>
            <a:r>
              <a:rPr lang="en-US" sz="2800" dirty="0" smtClean="0"/>
              <a:t>shovel 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029200" y="76200"/>
            <a:ext cx="3962400" cy="1219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hearths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recycle scrap metal.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105400" y="76200"/>
            <a:ext cx="3733800" cy="1219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use a different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 of energy.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066800" y="1219200"/>
            <a:ext cx="6781800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Question is . . .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066800" y="1219200"/>
            <a:ext cx="6781800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Question is . . .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What places are helped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(and what places are hurt)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by a big technological change </a:t>
            </a:r>
            <a:r>
              <a:rPr lang="en-US" sz="2800" dirty="0" smtClean="0"/>
              <a:t>?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(like the shift from blast furnaces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to electric hearths in steelmaking?)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066800" y="1219200"/>
            <a:ext cx="6781800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And if we can predict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answer to that question,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What can we do to </a:t>
            </a:r>
            <a:r>
              <a:rPr lang="en-US" sz="2800" dirty="0" smtClean="0"/>
              <a:t>avoid </a:t>
            </a:r>
            <a:r>
              <a:rPr lang="en-US" sz="2800" dirty="0"/>
              <a:t>the pain ?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429000" y="76200"/>
            <a:ext cx="5562600" cy="1981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Steelmaking is big business</a:t>
            </a:r>
            <a:r>
              <a:rPr lang="en-US" sz="2800" dirty="0" smtClean="0"/>
              <a:t>. When </a:t>
            </a:r>
            <a:r>
              <a:rPr lang="en-US" sz="2800" dirty="0"/>
              <a:t>technology changes,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thousands of jobs can be lost.</a:t>
            </a:r>
          </a:p>
        </p:txBody>
      </p:sp>
    </p:spTree>
    <p:extLst>
      <p:ext uri="{BB962C8B-B14F-4D97-AF65-F5344CB8AC3E}">
        <p14:creationId xmlns:p14="http://schemas.microsoft.com/office/powerpoint/2010/main" val="12413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48000"/>
            <a:ext cx="54864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971"/>
            <a:ext cx="5486400" cy="36576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715000" y="304800"/>
            <a:ext cx="3287486" cy="19812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a town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Pennsylvania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and after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steel mill closed.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37263"/>
            <a:ext cx="3657600" cy="2455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1066800"/>
            <a:ext cx="438912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83" y="3810000"/>
            <a:ext cx="4389120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3029"/>
            <a:ext cx="4389120" cy="292608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914400" y="5429794"/>
            <a:ext cx="2667000" cy="117348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Scenes after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steel mill closed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14600" y="1219200"/>
            <a:ext cx="2971800" cy="1066800"/>
          </a:xfrm>
          <a:prstGeom prst="ellipse">
            <a:avLst/>
          </a:prstGeom>
          <a:noFill/>
          <a:ln w="190500">
            <a:solidFill>
              <a:srgbClr val="FFC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638800" y="152400"/>
            <a:ext cx="1905000" cy="685800"/>
          </a:xfrm>
          <a:prstGeom prst="wedgeRoundRectCallout">
            <a:avLst>
              <a:gd name="adj1" fmla="val -92397"/>
              <a:gd name="adj2" fmla="val 149946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Steel mill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61113" y="2366356"/>
            <a:ext cx="4419600" cy="1752600"/>
          </a:xfrm>
          <a:prstGeom prst="ellipse">
            <a:avLst/>
          </a:prstGeom>
          <a:noFill/>
          <a:ln w="190500">
            <a:solidFill>
              <a:srgbClr val="FFC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791200" y="1409700"/>
            <a:ext cx="3200400" cy="685800"/>
          </a:xfrm>
          <a:prstGeom prst="wedgeRoundRectCallout">
            <a:avLst>
              <a:gd name="adj1" fmla="val -60189"/>
              <a:gd name="adj2" fmla="val 17661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Workers’ housing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2639217">
            <a:off x="2621611" y="3835749"/>
            <a:ext cx="2740181" cy="1167701"/>
          </a:xfrm>
          <a:prstGeom prst="ellipse">
            <a:avLst/>
          </a:prstGeom>
          <a:noFill/>
          <a:ln w="190500">
            <a:solidFill>
              <a:srgbClr val="FFC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791200" y="5334000"/>
            <a:ext cx="2895600" cy="685800"/>
          </a:xfrm>
          <a:prstGeom prst="wedgeRoundRectCallout">
            <a:avLst>
              <a:gd name="adj1" fmla="val -83046"/>
              <a:gd name="adj2" fmla="val -119145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Railroad yard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9600" y="4610100"/>
            <a:ext cx="2286000" cy="1714500"/>
          </a:xfrm>
          <a:prstGeom prst="ellipse">
            <a:avLst/>
          </a:prstGeom>
          <a:noFill/>
          <a:ln w="190500">
            <a:solidFill>
              <a:srgbClr val="FFC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52400" y="2899756"/>
            <a:ext cx="2448043" cy="685800"/>
          </a:xfrm>
          <a:prstGeom prst="wedgeRoundRectCallout">
            <a:avLst>
              <a:gd name="adj1" fmla="val 2525"/>
              <a:gd name="adj2" fmla="val 234794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Oil refinery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133600" y="1371600"/>
            <a:ext cx="4724400" cy="25146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Very important point: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people lose their jobs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technology changes,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it is not their fault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895600" y="3733800"/>
            <a:ext cx="5715000" cy="25146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question: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Should the people who gain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technology changes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 anything to help those who lose?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910067" y="1219200"/>
            <a:ext cx="5095267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To fight a battle,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would you rather </a:t>
            </a:r>
            <a:r>
              <a:rPr lang="en-US" sz="2800" dirty="0" smtClean="0"/>
              <a:t>use:</a:t>
            </a:r>
            <a:endParaRPr lang="en-US" sz="2800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1. your </a:t>
            </a:r>
            <a:r>
              <a:rPr lang="en-US" sz="2800" dirty="0" smtClean="0"/>
              <a:t>hands</a:t>
            </a:r>
            <a:r>
              <a:rPr lang="en-US" sz="2800" dirty="0"/>
              <a:t>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2. a wooden </a:t>
            </a:r>
            <a:r>
              <a:rPr lang="en-US" sz="2800" dirty="0" smtClean="0"/>
              <a:t>club,</a:t>
            </a:r>
            <a:endParaRPr lang="en-US" sz="2800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              3. a steel </a:t>
            </a:r>
            <a:r>
              <a:rPr lang="en-US" sz="2800" dirty="0" smtClean="0"/>
              <a:t>sword 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600200" y="1371600"/>
            <a:ext cx="6019800" cy="4876800"/>
          </a:xfrm>
          <a:prstGeom prst="wedgeRoundRectCallout">
            <a:avLst>
              <a:gd name="adj1" fmla="val -21288"/>
              <a:gd name="adj2" fmla="val 49961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Gersmehl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who saw this presentation at a workshop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downloaded it from our internet site have permission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a copy on their own computers for these purposes: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1. to help them review the workshop,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2. to show to colleagues or administrators,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3. to show the presentation in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own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classrooms 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or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they lead at teacher conferences,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4. to use individual frames (with attribution)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in their own class or conference presentations.</a:t>
            </a:r>
          </a:p>
          <a:p>
            <a:pPr algn="ctr"/>
            <a:endParaRPr lang="en-US" sz="9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permission for </a:t>
            </a:r>
            <a:r>
              <a:rPr lang="en-US" sz="1600" u="sng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 use,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posting frames on a personal blog</a:t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uploading to any network or website,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pgersmehl@gmail.com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655303" y="1219200"/>
            <a:ext cx="5604794" cy="3962400"/>
          </a:xfrm>
          <a:prstGeom prst="wedgeRoundRectCallout">
            <a:avLst>
              <a:gd name="adj1" fmla="val -19813"/>
              <a:gd name="adj2" fmla="val 4989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For all these reasons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(and many more)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iron and steel are perhaps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the most important materials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in human history.</a:t>
            </a:r>
          </a:p>
        </p:txBody>
      </p:sp>
    </p:spTree>
    <p:extLst>
      <p:ext uri="{BB962C8B-B14F-4D97-AF65-F5344CB8AC3E}">
        <p14:creationId xmlns:p14="http://schemas.microsoft.com/office/powerpoint/2010/main" val="27520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029200" y="304800"/>
            <a:ext cx="3716338" cy="1436687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Railroads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 steel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rails and cars.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9144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4800" y="163513"/>
            <a:ext cx="5715000" cy="1360487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Highways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even more steel,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it’s hidden inside the concrete.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143000" y="5486400"/>
            <a:ext cx="5257800" cy="1131888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Bridges need a lot of steel,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both above and below the road.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90800" y="304800"/>
            <a:ext cx="3200400" cy="1295400"/>
          </a:xfrm>
          <a:prstGeom prst="wedgeRoundRectCallout">
            <a:avLst>
              <a:gd name="adj1" fmla="val -33217"/>
              <a:gd name="adj2" fmla="val 4772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Tall buildings need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lot of steel.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201</TotalTime>
  <Words>665</Words>
  <Application>Microsoft Office PowerPoint</Application>
  <PresentationFormat>On-screen Show (4:3)</PresentationFormat>
  <Paragraphs>156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Elemental</vt:lpstr>
      <vt:lpstr>Making Iron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</dc:title>
  <dc:creator>MGA</dc:creator>
  <cp:lastModifiedBy>PG</cp:lastModifiedBy>
  <cp:revision>28</cp:revision>
  <dcterms:created xsi:type="dcterms:W3CDTF">2011-10-27T16:50:48Z</dcterms:created>
  <dcterms:modified xsi:type="dcterms:W3CDTF">2016-03-01T01:31:42Z</dcterms:modified>
</cp:coreProperties>
</file>